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7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Lst>
  <p:sldSz cx="9144000" cy="6858000" type="screen4x3"/>
  <p:notesSz cx="6858000" cy="9144000"/>
  <p:embeddedFontLst>
    <p:embeddedFont>
      <p:font typeface="Bookman Old Style" pitchFamily="18" charset="0"/>
      <p:regular r:id="rId73"/>
      <p:bold r:id="rId74"/>
      <p:italic r:id="rId75"/>
      <p:boldItalic r:id="rId76"/>
    </p:embeddedFont>
    <p:embeddedFont>
      <p:font typeface="Georgia" pitchFamily="18" charset="0"/>
      <p:regular r:id="rId77"/>
      <p:bold r:id="rId78"/>
      <p:italic r:id="rId79"/>
      <p:boldItalic r:id="rId80"/>
    </p:embeddedFont>
    <p:embeddedFont>
      <p:font typeface="Gill Sans" charset="0"/>
      <p:regular r:id="rId81"/>
      <p:bold r:id="rId82"/>
    </p:embeddedFont>
    <p:embeddedFont>
      <p:font typeface="Cambria" pitchFamily="18" charset="0"/>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7" roundtripDataSignature="AMtx7mifEwsVgq65fGCFjVdPcfqC6ECa4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4625" autoAdjust="0"/>
  </p:normalViewPr>
  <p:slideViewPr>
    <p:cSldViewPr snapToGrid="0">
      <p:cViewPr varScale="1">
        <p:scale>
          <a:sx n="74" d="100"/>
          <a:sy n="74" d="100"/>
        </p:scale>
        <p:origin x="-169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font" Target="fonts/font4.fntdata"/><Relationship Id="rId84" Type="http://schemas.openxmlformats.org/officeDocument/2006/relationships/font" Target="fonts/font12.fntdata"/><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font" Target="fonts/font2.fntdata"/><Relationship Id="rId79" Type="http://schemas.openxmlformats.org/officeDocument/2006/relationships/font" Target="fonts/font7.fntdata"/><Relationship Id="rId87" Type="http://customschemas.google.com/relationships/presentationmetadata" Target="meta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10.fntdata"/><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font" Target="fonts/font5.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80" Type="http://schemas.openxmlformats.org/officeDocument/2006/relationships/font" Target="fonts/font8.fntdata"/><Relationship Id="rId85" Type="http://schemas.openxmlformats.org/officeDocument/2006/relationships/font" Target="fonts/font1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font" Target="fonts/font3.fntdata"/><Relationship Id="rId83" Type="http://schemas.openxmlformats.org/officeDocument/2006/relationships/font" Target="fonts/font11.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8" name="Google Shape;20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56eac9b5a1_1_2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8" name="Google Shape;558;g156eac9b5a1_1_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56eac9b5a1_1_3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7" name="Google Shape;597;g156eac9b5a1_1_3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156eac9b5a1_1_3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4" name="Google Shape;614;g156eac9b5a1_1_3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156eac9b5a1_2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8" name="Google Shape;638;g156eac9b5a1_2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156eac9b5a1_2_17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9" name="Google Shape;769;g156eac9b5a1_2_1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156eac9b5a1_2_1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2" name="Google Shape;782;g156eac9b5a1_2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156eac9b5a1_2_2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4" name="Google Shape;794;g156eac9b5a1_2_2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156eac9b5a1_2_2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0" name="Google Shape;810;g156eac9b5a1_2_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15a542596b1_1_32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5" name="Google Shape;825;g15a542596b1_1_3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139c9760918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4" name="Google Shape;834;g139c9760918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15a542596b1_1_155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8" name="Google Shape;858;g15a542596b1_1_15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139c9760918_0_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4" name="Google Shape;864;g139c9760918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139c9760918_0_7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5" name="Google Shape;875;g139c9760918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15a542596b1_1_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8" name="Google Shape;888;g15a542596b1_1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139c9760918_0_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3" name="Google Shape;903;g139c9760918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139c9760918_0_8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5" name="Google Shape;915;g139c9760918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157c0c62b02_0_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2" name="Google Shape;952;g157c0c62b02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15c1eafd189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9" name="Google Shape;969;g15c1eafd189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15a542596b1_1_165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8" name="Google Shape;988;g15a542596b1_1_16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157c0c62b02_0_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4" name="Google Shape;994;g157c0c62b02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66abae323e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166abae323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57c0c62b02_0_8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6" name="Google Shape;1006;g157c0c62b02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157c0c62b02_0_10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8" name="Google Shape;1018;g157c0c62b02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g15a542596b1_1_166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9" name="Google Shape;1029;g15a542596b1_1_16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157c0c62b02_0_1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5" name="Google Shape;1035;g157c0c62b02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1596454571c_0_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7" name="Google Shape;1047;g1596454571c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1596454571c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7" name="Google Shape;1057;g1596454571c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g1596454571c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0" name="Google Shape;1070;g1596454571c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15a542596b1_1_16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1" name="Google Shape;1081;g15a542596b1_1_16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15a542596b1_1_169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5" name="Google Shape;1095;g15a542596b1_1_16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1596454571c_0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7" name="Google Shape;1107;g1596454571c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1596454571c_0_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9" name="Google Shape;1119;g1596454571c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1596454571c_0_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9" name="Google Shape;1129;g1596454571c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1596454571c_0_10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9" name="Google Shape;1159;g1596454571c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g14d24591b4e_0_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8" name="Google Shape;1208;g14d24591b4e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15a542596b1_1_125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4" name="Google Shape;1214;g15a542596b1_1_12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15a542596b1_1_52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0" name="Google Shape;1220;g15a542596b1_1_5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15a542596b1_1_63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0" name="Google Shape;1230;g15a542596b1_1_6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15a542596b1_1_73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1" name="Google Shape;1241;g15a542596b1_1_7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15a542596b1_1_84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1" name="Google Shape;1251;g15a542596b1_1_8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g15a542596b1_1_94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2" name="Google Shape;1262;g15a542596b1_1_9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5c1eafd189_1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g15c1eafd189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15a542596b1_1_105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2" name="Google Shape;1272;g15a542596b1_1_10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g15a542596b1_1_11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1" name="Google Shape;1281;g15a542596b1_1_1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g166abae323e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7" name="Google Shape;1317;g166abae323e_0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15a542596b1_1_17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3" name="Google Shape;1323;g15a542596b1_1_17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g1596454571c_0_1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2" name="Google Shape;1332;g1596454571c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15a542596b1_1_17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9" name="Google Shape;1349;g15a542596b1_1_17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g15a542596b1_1_180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4" name="Google Shape;1384;g15a542596b1_1_18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15a542596b1_1_166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5" name="Google Shape;1415;g15a542596b1_1_16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g1596454571c_0_1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1" name="Google Shape;1421;g1596454571c_0_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g15a542596b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3" name="Google Shape;1443;g15a542596b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5a542596b1_1_145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000"/>
              </a:spcAft>
              <a:buClr>
                <a:schemeClr val="dk1"/>
              </a:buClr>
              <a:buSzPts val="1100"/>
              <a:buFont typeface="Arial"/>
              <a:buNone/>
            </a:pPr>
            <a:endParaRPr/>
          </a:p>
        </p:txBody>
      </p:sp>
      <p:sp>
        <p:nvSpPr>
          <p:cNvPr id="290" name="Google Shape;290;g15a542596b1_1_14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15a542596b1_1_167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7" name="Google Shape;1457;g15a542596b1_1_16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1"/>
        <p:cNvGrpSpPr/>
        <p:nvPr/>
      </p:nvGrpSpPr>
      <p:grpSpPr>
        <a:xfrm>
          <a:off x="0" y="0"/>
          <a:ext cx="0" cy="0"/>
          <a:chOff x="0" y="0"/>
          <a:chExt cx="0" cy="0"/>
        </a:xfrm>
      </p:grpSpPr>
      <p:sp>
        <p:nvSpPr>
          <p:cNvPr id="1472" name="Google Shape;1472;g176a295e826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3" name="Google Shape;1473;g176a295e826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g176a295e826_0_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9" name="Google Shape;1479;g176a295e826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Google Shape;1488;g176a295e826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9" name="Google Shape;1489;g176a295e826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g177fd48ad78_0_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1" name="Google Shape;1501;g177fd48ad78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g176a295e826_0_1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0" name="Google Shape;1520;g176a295e826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177fd48ad78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0" name="Google Shape;1540;g177fd48ad78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176a295e826_0_1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8" name="Google Shape;1558;g176a295e826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Google Shape;1575;g171778d2d2c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6" name="Google Shape;1576;g171778d2d2c_0_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56eac9b5a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g156eac9b5a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5a542596b1_1_16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2" name="Google Shape;502;g15a542596b1_1_1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14"/>
        <p:cNvGrpSpPr/>
        <p:nvPr/>
      </p:nvGrpSpPr>
      <p:grpSpPr>
        <a:xfrm>
          <a:off x="0" y="0"/>
          <a:ext cx="0" cy="0"/>
          <a:chOff x="0" y="0"/>
          <a:chExt cx="0" cy="0"/>
        </a:xfrm>
      </p:grpSpPr>
      <p:sp>
        <p:nvSpPr>
          <p:cNvPr id="15" name="Google Shape;15;p7"/>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7"/>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7"/>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19" name="Google Shape;19;p7"/>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rm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5"/>
          <p:cNvSpPr txBox="1">
            <a:spLocks noGrp="1"/>
          </p:cNvSpPr>
          <p:nvPr>
            <p:ph type="body" idx="1"/>
          </p:nvPr>
        </p:nvSpPr>
        <p:spPr>
          <a:xfrm rot="5400000">
            <a:off x="2116836" y="-440436"/>
            <a:ext cx="4910328" cy="8229600"/>
          </a:xfrm>
          <a:prstGeom prst="rect">
            <a:avLst/>
          </a:prstGeom>
          <a:noFill/>
          <a:ln>
            <a:noFill/>
          </a:ln>
        </p:spPr>
        <p:txBody>
          <a:bodyPr spcFirstLastPara="1" wrap="square" lIns="91425" tIns="45700" rIns="91425" bIns="45700" anchor="t" anchorCtr="0">
            <a:norm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89" name="Google Shape;89;p15"/>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5"/>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5"/>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Κατακόρυφος τίτλος και Κείμενο" type="vertTitleAndTx">
  <p:cSld name="VERTICAL_TITLE_AND_VERTICAL_TEXT">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95" name="Google Shape;95;p16"/>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6"/>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6"/>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cxnSp>
        <p:nvCxnSpPr>
          <p:cNvPr id="98" name="Google Shape;98;p16"/>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99" name="Google Shape;99;p16"/>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cxnSp>
        <p:nvCxnSpPr>
          <p:cNvPr id="100" name="Google Shape;100;p16"/>
          <p:cNvCxnSpPr/>
          <p:nvPr/>
        </p:nvCxnSpPr>
        <p:spPr>
          <a:xfrm rot="5400000">
            <a:off x="3629607" y="3201952"/>
            <a:ext cx="5852160" cy="0"/>
          </a:xfrm>
          <a:prstGeom prst="straightConnector1">
            <a:avLst/>
          </a:prstGeom>
          <a:noFill/>
          <a:ln w="9525" cap="flat" cmpd="sng">
            <a:solidFill>
              <a:schemeClr val="accent2"/>
            </a:solidFill>
            <a:prstDash val="dash"/>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110"/>
        <p:cNvGrpSpPr/>
        <p:nvPr/>
      </p:nvGrpSpPr>
      <p:grpSpPr>
        <a:xfrm>
          <a:off x="0" y="0"/>
          <a:ext cx="0" cy="0"/>
          <a:chOff x="0" y="0"/>
          <a:chExt cx="0" cy="0"/>
        </a:xfrm>
      </p:grpSpPr>
      <p:sp>
        <p:nvSpPr>
          <p:cNvPr id="111" name="Google Shape;111;g15a542596b1_1_1482"/>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g15a542596b1_1_1482"/>
          <p:cNvSpPr txBox="1">
            <a:spLocks noGrp="1"/>
          </p:cNvSpPr>
          <p:nvPr>
            <p:ph type="dt" idx="10"/>
          </p:nvPr>
        </p:nvSpPr>
        <p:spPr>
          <a:xfrm>
            <a:off x="6400800" y="6356350"/>
            <a:ext cx="22890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g15a542596b1_1_1482"/>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15a542596b1_1_1482"/>
          <p:cNvSpPr txBox="1">
            <a:spLocks noGrp="1"/>
          </p:cNvSpPr>
          <p:nvPr>
            <p:ph type="sldNum" idx="12"/>
          </p:nvPr>
        </p:nvSpPr>
        <p:spPr>
          <a:xfrm>
            <a:off x="612648" y="6356350"/>
            <a:ext cx="19812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115" name="Google Shape;115;g15a542596b1_1_1482"/>
          <p:cNvSpPr txBox="1">
            <a:spLocks noGrp="1"/>
          </p:cNvSpPr>
          <p:nvPr>
            <p:ph type="body" idx="1"/>
          </p:nvPr>
        </p:nvSpPr>
        <p:spPr>
          <a:xfrm>
            <a:off x="457200" y="1219200"/>
            <a:ext cx="8229600" cy="4937700"/>
          </a:xfrm>
          <a:prstGeom prst="rect">
            <a:avLst/>
          </a:prstGeom>
          <a:noFill/>
          <a:ln>
            <a:noFill/>
          </a:ln>
        </p:spPr>
        <p:txBody>
          <a:bodyPr spcFirstLastPara="1" wrap="square" lIns="91425" tIns="45700" rIns="91425" bIns="45700" anchor="t" anchorCtr="0">
            <a:norm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Διαφάνεια τίτλου" type="title">
  <p:cSld name="TITLE">
    <p:spTree>
      <p:nvGrpSpPr>
        <p:cNvPr id="1" name="Shape 116"/>
        <p:cNvGrpSpPr/>
        <p:nvPr/>
      </p:nvGrpSpPr>
      <p:grpSpPr>
        <a:xfrm>
          <a:off x="0" y="0"/>
          <a:ext cx="0" cy="0"/>
          <a:chOff x="0" y="0"/>
          <a:chExt cx="0" cy="0"/>
        </a:xfrm>
      </p:grpSpPr>
      <p:sp>
        <p:nvSpPr>
          <p:cNvPr id="117" name="Google Shape;117;g15a542596b1_1_1472"/>
          <p:cNvSpPr txBox="1">
            <a:spLocks noGrp="1"/>
          </p:cNvSpPr>
          <p:nvPr>
            <p:ph type="ctrTitle"/>
          </p:nvPr>
        </p:nvSpPr>
        <p:spPr>
          <a:xfrm>
            <a:off x="1219200" y="3886200"/>
            <a:ext cx="6858000" cy="990600"/>
          </a:xfrm>
          <a:prstGeom prst="rect">
            <a:avLst/>
          </a:prstGeom>
          <a:noFill/>
          <a:ln>
            <a:noFill/>
          </a:ln>
        </p:spPr>
        <p:txBody>
          <a:bodyPr spcFirstLastPara="1" wrap="square" lIns="91425" tIns="45700" rIns="91425" bIns="45700" anchor="t" anchorCtr="0">
            <a:normAutofit/>
          </a:bodyPr>
          <a:lstStyle>
            <a:lvl1pPr lvl="0" algn="r">
              <a:lnSpc>
                <a:spcPct val="100000"/>
              </a:lnSpc>
              <a:spcBef>
                <a:spcPts val="0"/>
              </a:spcBef>
              <a:spcAft>
                <a:spcPts val="0"/>
              </a:spcAft>
              <a:buClr>
                <a:schemeClr val="dk1"/>
              </a:buClr>
              <a:buSzPts val="3200"/>
              <a:buFont typeface="Bookman Old Style"/>
              <a:buNone/>
              <a:defRPr sz="3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g15a542596b1_1_1472"/>
          <p:cNvSpPr txBox="1">
            <a:spLocks noGrp="1"/>
          </p:cNvSpPr>
          <p:nvPr>
            <p:ph type="subTitle" idx="1"/>
          </p:nvPr>
        </p:nvSpPr>
        <p:spPr>
          <a:xfrm>
            <a:off x="1219200" y="5124450"/>
            <a:ext cx="6858000" cy="533400"/>
          </a:xfrm>
          <a:prstGeom prst="rect">
            <a:avLst/>
          </a:prstGeom>
          <a:noFill/>
          <a:ln>
            <a:noFill/>
          </a:ln>
        </p:spPr>
        <p:txBody>
          <a:bodyPr spcFirstLastPara="1" wrap="square" lIns="91425" tIns="45700" rIns="91425" bIns="45700" anchor="t" anchorCtr="0">
            <a:normAutofit/>
          </a:bodyPr>
          <a:lstStyle>
            <a:lvl1pPr lvl="0" algn="r">
              <a:lnSpc>
                <a:spcPct val="100000"/>
              </a:lnSpc>
              <a:spcBef>
                <a:spcPts val="600"/>
              </a:spcBef>
              <a:spcAft>
                <a:spcPts val="0"/>
              </a:spcAft>
              <a:buSzPts val="1520"/>
              <a:buNone/>
              <a:defRPr sz="2000">
                <a:solidFill>
                  <a:schemeClr val="dk2"/>
                </a:solidFill>
                <a:latin typeface="Bookman Old Style"/>
                <a:ea typeface="Bookman Old Style"/>
                <a:cs typeface="Bookman Old Style"/>
                <a:sym typeface="Bookman Old Style"/>
              </a:defRPr>
            </a:lvl1pPr>
            <a:lvl2pPr lvl="1" algn="ctr">
              <a:lnSpc>
                <a:spcPct val="100000"/>
              </a:lnSpc>
              <a:spcBef>
                <a:spcPts val="500"/>
              </a:spcBef>
              <a:spcAft>
                <a:spcPts val="0"/>
              </a:spcAft>
              <a:buSzPts val="1368"/>
              <a:buNone/>
              <a:defRPr/>
            </a:lvl2pPr>
            <a:lvl3pPr lvl="2" algn="ctr">
              <a:lnSpc>
                <a:spcPct val="100000"/>
              </a:lnSpc>
              <a:spcBef>
                <a:spcPts val="500"/>
              </a:spcBef>
              <a:spcAft>
                <a:spcPts val="0"/>
              </a:spcAft>
              <a:buSzPts val="1368"/>
              <a:buNone/>
              <a:defRPr/>
            </a:lvl3pPr>
            <a:lvl4pPr lvl="3" algn="ctr">
              <a:lnSpc>
                <a:spcPct val="100000"/>
              </a:lnSpc>
              <a:spcBef>
                <a:spcPts val="400"/>
              </a:spcBef>
              <a:spcAft>
                <a:spcPts val="0"/>
              </a:spcAft>
              <a:buSzPts val="1260"/>
              <a:buNone/>
              <a:defRPr/>
            </a:lvl4pPr>
            <a:lvl5pPr lvl="4" algn="ctr">
              <a:lnSpc>
                <a:spcPct val="100000"/>
              </a:lnSpc>
              <a:spcBef>
                <a:spcPts val="300"/>
              </a:spcBef>
              <a:spcAft>
                <a:spcPts val="0"/>
              </a:spcAft>
              <a:buSzPts val="1260"/>
              <a:buNone/>
              <a:defRPr/>
            </a:lvl5pPr>
            <a:lvl6pPr lvl="5" algn="ctr">
              <a:lnSpc>
                <a:spcPct val="100000"/>
              </a:lnSpc>
              <a:spcBef>
                <a:spcPts val="300"/>
              </a:spcBef>
              <a:spcAft>
                <a:spcPts val="0"/>
              </a:spcAft>
              <a:buSzPts val="1350"/>
              <a:buNone/>
              <a:defRPr/>
            </a:lvl6pPr>
            <a:lvl7pPr lvl="6" algn="ctr">
              <a:lnSpc>
                <a:spcPct val="100000"/>
              </a:lnSpc>
              <a:spcBef>
                <a:spcPts val="300"/>
              </a:spcBef>
              <a:spcAft>
                <a:spcPts val="0"/>
              </a:spcAft>
              <a:buSzPts val="1350"/>
              <a:buNone/>
              <a:defRPr/>
            </a:lvl7pPr>
            <a:lvl8pPr lvl="7" algn="ctr">
              <a:lnSpc>
                <a:spcPct val="100000"/>
              </a:lnSpc>
              <a:spcBef>
                <a:spcPts val="300"/>
              </a:spcBef>
              <a:spcAft>
                <a:spcPts val="0"/>
              </a:spcAft>
              <a:buSzPts val="1350"/>
              <a:buNone/>
              <a:defRPr/>
            </a:lvl8pPr>
            <a:lvl9pPr lvl="8" algn="ctr">
              <a:lnSpc>
                <a:spcPct val="100000"/>
              </a:lnSpc>
              <a:spcBef>
                <a:spcPts val="300"/>
              </a:spcBef>
              <a:spcAft>
                <a:spcPts val="0"/>
              </a:spcAft>
              <a:buSzPts val="1350"/>
              <a:buNone/>
              <a:defRPr/>
            </a:lvl9pPr>
          </a:lstStyle>
          <a:p>
            <a:endParaRPr/>
          </a:p>
        </p:txBody>
      </p:sp>
      <p:sp>
        <p:nvSpPr>
          <p:cNvPr id="119" name="Google Shape;119;g15a542596b1_1_1472"/>
          <p:cNvSpPr txBox="1">
            <a:spLocks noGrp="1"/>
          </p:cNvSpPr>
          <p:nvPr>
            <p:ph type="dt" idx="10"/>
          </p:nvPr>
        </p:nvSpPr>
        <p:spPr>
          <a:xfrm>
            <a:off x="6400800" y="6355080"/>
            <a:ext cx="22860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g15a542596b1_1_1472"/>
          <p:cNvSpPr txBox="1">
            <a:spLocks noGrp="1"/>
          </p:cNvSpPr>
          <p:nvPr>
            <p:ph type="ftr" idx="11"/>
          </p:nvPr>
        </p:nvSpPr>
        <p:spPr>
          <a:xfrm>
            <a:off x="2898648" y="6355080"/>
            <a:ext cx="34746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15a542596b1_1_1472"/>
          <p:cNvSpPr txBox="1">
            <a:spLocks noGrp="1"/>
          </p:cNvSpPr>
          <p:nvPr>
            <p:ph type="sldNum" idx="12"/>
          </p:nvPr>
        </p:nvSpPr>
        <p:spPr>
          <a:xfrm>
            <a:off x="1216152" y="6355080"/>
            <a:ext cx="12192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122" name="Google Shape;122;g15a542596b1_1_1472"/>
          <p:cNvSpPr/>
          <p:nvPr/>
        </p:nvSpPr>
        <p:spPr>
          <a:xfrm>
            <a:off x="904875" y="3648075"/>
            <a:ext cx="7315200" cy="1280100"/>
          </a:xfrm>
          <a:prstGeom prst="rect">
            <a:avLst/>
          </a:pr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23" name="Google Shape;123;g15a542596b1_1_1472"/>
          <p:cNvSpPr/>
          <p:nvPr/>
        </p:nvSpPr>
        <p:spPr>
          <a:xfrm>
            <a:off x="914400" y="5048250"/>
            <a:ext cx="7315200" cy="685800"/>
          </a:xfrm>
          <a:prstGeom prst="rect">
            <a:avLst/>
          </a:prstGeom>
          <a:no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24" name="Google Shape;124;g15a542596b1_1_1472"/>
          <p:cNvSpPr/>
          <p:nvPr/>
        </p:nvSpPr>
        <p:spPr>
          <a:xfrm>
            <a:off x="904875" y="3648075"/>
            <a:ext cx="228600" cy="1280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25" name="Google Shape;125;g15a542596b1_1_1472"/>
          <p:cNvSpPr/>
          <p:nvPr/>
        </p:nvSpPr>
        <p:spPr>
          <a:xfrm>
            <a:off x="914400" y="5048250"/>
            <a:ext cx="228600" cy="685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Κεφαλίδα ενότητας" type="secHead">
  <p:cSld name="SECTION_HEADER">
    <p:bg>
      <p:bgPr>
        <a:solidFill>
          <a:schemeClr val="dk2"/>
        </a:solidFill>
        <a:effectLst/>
      </p:bgPr>
    </p:bg>
    <p:spTree>
      <p:nvGrpSpPr>
        <p:cNvPr id="1" name="Shape 126"/>
        <p:cNvGrpSpPr/>
        <p:nvPr/>
      </p:nvGrpSpPr>
      <p:grpSpPr>
        <a:xfrm>
          <a:off x="0" y="0"/>
          <a:ext cx="0" cy="0"/>
          <a:chOff x="0" y="0"/>
          <a:chExt cx="0" cy="0"/>
        </a:xfrm>
      </p:grpSpPr>
      <p:sp>
        <p:nvSpPr>
          <p:cNvPr id="127" name="Google Shape;127;g15a542596b1_1_1488"/>
          <p:cNvSpPr txBox="1">
            <a:spLocks noGrp="1"/>
          </p:cNvSpPr>
          <p:nvPr>
            <p:ph type="title"/>
          </p:nvPr>
        </p:nvSpPr>
        <p:spPr>
          <a:xfrm>
            <a:off x="1219200" y="2971800"/>
            <a:ext cx="6858000" cy="1066800"/>
          </a:xfrm>
          <a:prstGeom prst="rect">
            <a:avLst/>
          </a:prstGeom>
          <a:noFill/>
          <a:ln>
            <a:noFill/>
          </a:ln>
        </p:spPr>
        <p:txBody>
          <a:bodyPr spcFirstLastPara="1" wrap="square" lIns="91425" tIns="45700" rIns="91425" bIns="45700" anchor="t" anchorCtr="0">
            <a:normAutofit/>
          </a:bodyPr>
          <a:lstStyle>
            <a:lvl1pPr lvl="0" algn="r">
              <a:lnSpc>
                <a:spcPct val="100000"/>
              </a:lnSpc>
              <a:spcBef>
                <a:spcPts val="0"/>
              </a:spcBef>
              <a:spcAft>
                <a:spcPts val="0"/>
              </a:spcAft>
              <a:buClr>
                <a:schemeClr val="lt2"/>
              </a:buClr>
              <a:buSzPts val="3200"/>
              <a:buFont typeface="Bookman Old Style"/>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15a542596b1_1_1488"/>
          <p:cNvSpPr txBox="1">
            <a:spLocks noGrp="1"/>
          </p:cNvSpPr>
          <p:nvPr>
            <p:ph type="body" idx="1"/>
          </p:nvPr>
        </p:nvSpPr>
        <p:spPr>
          <a:xfrm>
            <a:off x="1295400" y="4267200"/>
            <a:ext cx="6781800" cy="1143000"/>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600"/>
              </a:spcBef>
              <a:spcAft>
                <a:spcPts val="0"/>
              </a:spcAft>
              <a:buSzPts val="1520"/>
              <a:buNone/>
              <a:defRPr sz="2000">
                <a:solidFill>
                  <a:schemeClr val="lt1"/>
                </a:solidFill>
              </a:defRPr>
            </a:lvl1pPr>
            <a:lvl2pPr marL="914400" lvl="1" indent="-228600" algn="l">
              <a:lnSpc>
                <a:spcPct val="100000"/>
              </a:lnSpc>
              <a:spcBef>
                <a:spcPts val="500"/>
              </a:spcBef>
              <a:spcAft>
                <a:spcPts val="0"/>
              </a:spcAft>
              <a:buSzPts val="1368"/>
              <a:buNone/>
              <a:defRPr sz="1800">
                <a:solidFill>
                  <a:schemeClr val="lt1"/>
                </a:solidFill>
              </a:defRPr>
            </a:lvl2pPr>
            <a:lvl3pPr marL="1371600" lvl="2" indent="-228600" algn="l">
              <a:lnSpc>
                <a:spcPct val="100000"/>
              </a:lnSpc>
              <a:spcBef>
                <a:spcPts val="500"/>
              </a:spcBef>
              <a:spcAft>
                <a:spcPts val="0"/>
              </a:spcAft>
              <a:buSzPts val="1216"/>
              <a:buNone/>
              <a:defRPr sz="1600">
                <a:solidFill>
                  <a:schemeClr val="lt1"/>
                </a:solidFill>
              </a:defRPr>
            </a:lvl3pPr>
            <a:lvl4pPr marL="1828800" lvl="3" indent="-228600" algn="l">
              <a:lnSpc>
                <a:spcPct val="100000"/>
              </a:lnSpc>
              <a:spcBef>
                <a:spcPts val="400"/>
              </a:spcBef>
              <a:spcAft>
                <a:spcPts val="0"/>
              </a:spcAft>
              <a:buSzPts val="980"/>
              <a:buNone/>
              <a:defRPr sz="1400">
                <a:solidFill>
                  <a:schemeClr val="lt1"/>
                </a:solidFill>
              </a:defRPr>
            </a:lvl4pPr>
            <a:lvl5pPr marL="2286000" lvl="4" indent="-228600" algn="l">
              <a:lnSpc>
                <a:spcPct val="100000"/>
              </a:lnSpc>
              <a:spcBef>
                <a:spcPts val="300"/>
              </a:spcBef>
              <a:spcAft>
                <a:spcPts val="0"/>
              </a:spcAft>
              <a:buSzPts val="980"/>
              <a:buNone/>
              <a:defRPr sz="1400">
                <a:solidFill>
                  <a:schemeClr val="lt1"/>
                </a:solidFill>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129" name="Google Shape;129;g15a542596b1_1_1488"/>
          <p:cNvSpPr txBox="1">
            <a:spLocks noGrp="1"/>
          </p:cNvSpPr>
          <p:nvPr>
            <p:ph type="dt" idx="10"/>
          </p:nvPr>
        </p:nvSpPr>
        <p:spPr>
          <a:xfrm>
            <a:off x="6400800" y="6355080"/>
            <a:ext cx="22860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15a542596b1_1_1488"/>
          <p:cNvSpPr txBox="1">
            <a:spLocks noGrp="1"/>
          </p:cNvSpPr>
          <p:nvPr>
            <p:ph type="ftr" idx="11"/>
          </p:nvPr>
        </p:nvSpPr>
        <p:spPr>
          <a:xfrm>
            <a:off x="2898648" y="6355080"/>
            <a:ext cx="34746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g15a542596b1_1_1488"/>
          <p:cNvSpPr txBox="1">
            <a:spLocks noGrp="1"/>
          </p:cNvSpPr>
          <p:nvPr>
            <p:ph type="sldNum" idx="12"/>
          </p:nvPr>
        </p:nvSpPr>
        <p:spPr>
          <a:xfrm>
            <a:off x="1069848" y="6355080"/>
            <a:ext cx="15210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132" name="Google Shape;132;g15a542596b1_1_1488"/>
          <p:cNvSpPr/>
          <p:nvPr/>
        </p:nvSpPr>
        <p:spPr>
          <a:xfrm>
            <a:off x="914400" y="2819400"/>
            <a:ext cx="7315200" cy="1280100"/>
          </a:xfrm>
          <a:prstGeom prst="rect">
            <a:avLst/>
          </a:pr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33" name="Google Shape;133;g15a542596b1_1_1488"/>
          <p:cNvSpPr/>
          <p:nvPr/>
        </p:nvSpPr>
        <p:spPr>
          <a:xfrm>
            <a:off x="914400" y="2819400"/>
            <a:ext cx="228600" cy="1280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134"/>
        <p:cNvGrpSpPr/>
        <p:nvPr/>
      </p:nvGrpSpPr>
      <p:grpSpPr>
        <a:xfrm>
          <a:off x="0" y="0"/>
          <a:ext cx="0" cy="0"/>
          <a:chOff x="0" y="0"/>
          <a:chExt cx="0" cy="0"/>
        </a:xfrm>
      </p:grpSpPr>
      <p:sp>
        <p:nvSpPr>
          <p:cNvPr id="135" name="Google Shape;135;g15a542596b1_1_1496"/>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15a542596b1_1_1496"/>
          <p:cNvSpPr txBox="1">
            <a:spLocks noGrp="1"/>
          </p:cNvSpPr>
          <p:nvPr>
            <p:ph type="dt" idx="10"/>
          </p:nvPr>
        </p:nvSpPr>
        <p:spPr>
          <a:xfrm>
            <a:off x="6400800" y="6356350"/>
            <a:ext cx="22890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15a542596b1_1_1496"/>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15a542596b1_1_1496"/>
          <p:cNvSpPr txBox="1">
            <a:spLocks noGrp="1"/>
          </p:cNvSpPr>
          <p:nvPr>
            <p:ph type="sldNum" idx="12"/>
          </p:nvPr>
        </p:nvSpPr>
        <p:spPr>
          <a:xfrm>
            <a:off x="612648" y="6356350"/>
            <a:ext cx="19812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139" name="Google Shape;139;g15a542596b1_1_1496"/>
          <p:cNvSpPr txBox="1">
            <a:spLocks noGrp="1"/>
          </p:cNvSpPr>
          <p:nvPr>
            <p:ph type="body" idx="1"/>
          </p:nvPr>
        </p:nvSpPr>
        <p:spPr>
          <a:xfrm>
            <a:off x="457200" y="1219200"/>
            <a:ext cx="4041600" cy="4937700"/>
          </a:xfrm>
          <a:prstGeom prst="rect">
            <a:avLst/>
          </a:prstGeom>
          <a:noFill/>
          <a:ln>
            <a:noFill/>
          </a:ln>
        </p:spPr>
        <p:txBody>
          <a:bodyPr spcFirstLastPara="1" wrap="square" lIns="91425" tIns="45700" rIns="91425" bIns="45700" anchor="t" anchorCtr="0">
            <a:norm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140" name="Google Shape;140;g15a542596b1_1_1496"/>
          <p:cNvSpPr txBox="1">
            <a:spLocks noGrp="1"/>
          </p:cNvSpPr>
          <p:nvPr>
            <p:ph type="body" idx="2"/>
          </p:nvPr>
        </p:nvSpPr>
        <p:spPr>
          <a:xfrm>
            <a:off x="4632198" y="1216152"/>
            <a:ext cx="4041600" cy="4937700"/>
          </a:xfrm>
          <a:prstGeom prst="rect">
            <a:avLst/>
          </a:prstGeom>
          <a:noFill/>
          <a:ln>
            <a:noFill/>
          </a:ln>
        </p:spPr>
        <p:txBody>
          <a:bodyPr spcFirstLastPara="1" wrap="square" lIns="91425" tIns="45700" rIns="91425" bIns="45700" anchor="t" anchorCtr="0">
            <a:norm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141"/>
        <p:cNvGrpSpPr/>
        <p:nvPr/>
      </p:nvGrpSpPr>
      <p:grpSpPr>
        <a:xfrm>
          <a:off x="0" y="0"/>
          <a:ext cx="0" cy="0"/>
          <a:chOff x="0" y="0"/>
          <a:chExt cx="0" cy="0"/>
        </a:xfrm>
      </p:grpSpPr>
      <p:sp>
        <p:nvSpPr>
          <p:cNvPr id="142" name="Google Shape;142;g15a542596b1_1_1503"/>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3200"/>
              <a:buFont typeface="Bookman Old Styl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g15a542596b1_1_1503"/>
          <p:cNvSpPr txBox="1">
            <a:spLocks noGrp="1"/>
          </p:cNvSpPr>
          <p:nvPr>
            <p:ph type="body" idx="1"/>
          </p:nvPr>
        </p:nvSpPr>
        <p:spPr>
          <a:xfrm>
            <a:off x="457200" y="1285875"/>
            <a:ext cx="4040100" cy="6858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600"/>
              </a:spcBef>
              <a:spcAft>
                <a:spcPts val="0"/>
              </a:spcAft>
              <a:buSzPts val="1824"/>
              <a:buNone/>
              <a:defRPr sz="2400" b="1">
                <a:solidFill>
                  <a:schemeClr val="accent2"/>
                </a:solidFill>
              </a:defRPr>
            </a:lvl1pPr>
            <a:lvl2pPr marL="914400" lvl="1" indent="-228600" algn="l">
              <a:lnSpc>
                <a:spcPct val="100000"/>
              </a:lnSpc>
              <a:spcBef>
                <a:spcPts val="500"/>
              </a:spcBef>
              <a:spcAft>
                <a:spcPts val="0"/>
              </a:spcAft>
              <a:buSzPts val="1520"/>
              <a:buNone/>
              <a:defRPr sz="2000" b="1"/>
            </a:lvl2pPr>
            <a:lvl3pPr marL="1371600" lvl="2" indent="-228600" algn="l">
              <a:lnSpc>
                <a:spcPct val="100000"/>
              </a:lnSpc>
              <a:spcBef>
                <a:spcPts val="500"/>
              </a:spcBef>
              <a:spcAft>
                <a:spcPts val="0"/>
              </a:spcAft>
              <a:buSzPts val="1368"/>
              <a:buNone/>
              <a:defRPr sz="1800" b="1"/>
            </a:lvl3pPr>
            <a:lvl4pPr marL="1828800" lvl="3" indent="-228600" algn="l">
              <a:lnSpc>
                <a:spcPct val="100000"/>
              </a:lnSpc>
              <a:spcBef>
                <a:spcPts val="400"/>
              </a:spcBef>
              <a:spcAft>
                <a:spcPts val="0"/>
              </a:spcAft>
              <a:buSzPts val="1120"/>
              <a:buNone/>
              <a:defRPr sz="1600" b="1"/>
            </a:lvl4pPr>
            <a:lvl5pPr marL="2286000" lvl="4" indent="-228600" algn="l">
              <a:lnSpc>
                <a:spcPct val="100000"/>
              </a:lnSpc>
              <a:spcBef>
                <a:spcPts val="300"/>
              </a:spcBef>
              <a:spcAft>
                <a:spcPts val="0"/>
              </a:spcAft>
              <a:buSzPts val="1120"/>
              <a:buNone/>
              <a:defRPr sz="1600" b="1"/>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144" name="Google Shape;144;g15a542596b1_1_1503"/>
          <p:cNvSpPr txBox="1">
            <a:spLocks noGrp="1"/>
          </p:cNvSpPr>
          <p:nvPr>
            <p:ph type="body" idx="2"/>
          </p:nvPr>
        </p:nvSpPr>
        <p:spPr>
          <a:xfrm>
            <a:off x="4648200" y="1295400"/>
            <a:ext cx="4041900" cy="6858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24"/>
              <a:buNone/>
              <a:defRPr sz="2400" b="1">
                <a:solidFill>
                  <a:schemeClr val="accent2"/>
                </a:solidFill>
              </a:defRPr>
            </a:lvl1pPr>
            <a:lvl2pPr marL="914400" lvl="1" indent="-228600" algn="l">
              <a:lnSpc>
                <a:spcPct val="100000"/>
              </a:lnSpc>
              <a:spcBef>
                <a:spcPts val="500"/>
              </a:spcBef>
              <a:spcAft>
                <a:spcPts val="0"/>
              </a:spcAft>
              <a:buSzPts val="1520"/>
              <a:buNone/>
              <a:defRPr sz="2000" b="1"/>
            </a:lvl2pPr>
            <a:lvl3pPr marL="1371600" lvl="2" indent="-228600" algn="l">
              <a:lnSpc>
                <a:spcPct val="100000"/>
              </a:lnSpc>
              <a:spcBef>
                <a:spcPts val="500"/>
              </a:spcBef>
              <a:spcAft>
                <a:spcPts val="0"/>
              </a:spcAft>
              <a:buSzPts val="1368"/>
              <a:buNone/>
              <a:defRPr sz="1800" b="1"/>
            </a:lvl3pPr>
            <a:lvl4pPr marL="1828800" lvl="3" indent="-228600" algn="l">
              <a:lnSpc>
                <a:spcPct val="100000"/>
              </a:lnSpc>
              <a:spcBef>
                <a:spcPts val="400"/>
              </a:spcBef>
              <a:spcAft>
                <a:spcPts val="0"/>
              </a:spcAft>
              <a:buSzPts val="1120"/>
              <a:buNone/>
              <a:defRPr sz="1600" b="1"/>
            </a:lvl4pPr>
            <a:lvl5pPr marL="2286000" lvl="4" indent="-228600" algn="l">
              <a:lnSpc>
                <a:spcPct val="100000"/>
              </a:lnSpc>
              <a:spcBef>
                <a:spcPts val="300"/>
              </a:spcBef>
              <a:spcAft>
                <a:spcPts val="0"/>
              </a:spcAft>
              <a:buSzPts val="1120"/>
              <a:buNone/>
              <a:defRPr sz="1600" b="1"/>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145" name="Google Shape;145;g15a542596b1_1_1503"/>
          <p:cNvSpPr txBox="1">
            <a:spLocks noGrp="1"/>
          </p:cNvSpPr>
          <p:nvPr>
            <p:ph type="dt" idx="10"/>
          </p:nvPr>
        </p:nvSpPr>
        <p:spPr>
          <a:xfrm>
            <a:off x="6400800" y="6356350"/>
            <a:ext cx="22890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15a542596b1_1_1503"/>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g15a542596b1_1_1503"/>
          <p:cNvSpPr txBox="1">
            <a:spLocks noGrp="1"/>
          </p:cNvSpPr>
          <p:nvPr>
            <p:ph type="sldNum" idx="12"/>
          </p:nvPr>
        </p:nvSpPr>
        <p:spPr>
          <a:xfrm>
            <a:off x="612648" y="6356350"/>
            <a:ext cx="19812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148" name="Google Shape;148;g15a542596b1_1_1503"/>
          <p:cNvSpPr txBox="1">
            <a:spLocks noGrp="1"/>
          </p:cNvSpPr>
          <p:nvPr>
            <p:ph type="body" idx="3"/>
          </p:nvPr>
        </p:nvSpPr>
        <p:spPr>
          <a:xfrm>
            <a:off x="457200" y="2133600"/>
            <a:ext cx="4038600" cy="4038600"/>
          </a:xfrm>
          <a:prstGeom prst="rect">
            <a:avLst/>
          </a:prstGeom>
          <a:noFill/>
          <a:ln>
            <a:noFill/>
          </a:ln>
        </p:spPr>
        <p:txBody>
          <a:bodyPr spcFirstLastPara="1" wrap="square" lIns="91425" tIns="45700" rIns="91425" bIns="45700" anchor="t" anchorCtr="0">
            <a:norm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149" name="Google Shape;149;g15a542596b1_1_1503"/>
          <p:cNvSpPr txBox="1">
            <a:spLocks noGrp="1"/>
          </p:cNvSpPr>
          <p:nvPr>
            <p:ph type="body" idx="4"/>
          </p:nvPr>
        </p:nvSpPr>
        <p:spPr>
          <a:xfrm>
            <a:off x="4648200" y="2133600"/>
            <a:ext cx="4038600" cy="4038600"/>
          </a:xfrm>
          <a:prstGeom prst="rect">
            <a:avLst/>
          </a:prstGeom>
          <a:noFill/>
          <a:ln>
            <a:noFill/>
          </a:ln>
        </p:spPr>
        <p:txBody>
          <a:bodyPr spcFirstLastPara="1" wrap="square" lIns="91425" tIns="45700" rIns="91425" bIns="45700" anchor="t" anchorCtr="0">
            <a:norm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150"/>
        <p:cNvGrpSpPr/>
        <p:nvPr/>
      </p:nvGrpSpPr>
      <p:grpSpPr>
        <a:xfrm>
          <a:off x="0" y="0"/>
          <a:ext cx="0" cy="0"/>
          <a:chOff x="0" y="0"/>
          <a:chExt cx="0" cy="0"/>
        </a:xfrm>
      </p:grpSpPr>
      <p:sp>
        <p:nvSpPr>
          <p:cNvPr id="151" name="Google Shape;151;g15a542596b1_1_1512"/>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g15a542596b1_1_1512"/>
          <p:cNvSpPr txBox="1">
            <a:spLocks noGrp="1"/>
          </p:cNvSpPr>
          <p:nvPr>
            <p:ph type="dt" idx="10"/>
          </p:nvPr>
        </p:nvSpPr>
        <p:spPr>
          <a:xfrm>
            <a:off x="6400800" y="6356350"/>
            <a:ext cx="22890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g15a542596b1_1_1512"/>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g15a542596b1_1_1512"/>
          <p:cNvSpPr txBox="1">
            <a:spLocks noGrp="1"/>
          </p:cNvSpPr>
          <p:nvPr>
            <p:ph type="sldNum" idx="12"/>
          </p:nvPr>
        </p:nvSpPr>
        <p:spPr>
          <a:xfrm>
            <a:off x="612648" y="6356350"/>
            <a:ext cx="19812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155" name="Google Shape;155;g15a542596b1_1_1512"/>
          <p:cNvSpPr/>
          <p:nvPr/>
        </p:nvSpPr>
        <p:spPr>
          <a:xfrm rot="5400000">
            <a:off x="419131" y="6467458"/>
            <a:ext cx="190800" cy="120300"/>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Κενή" type="blank">
  <p:cSld name="BLANK">
    <p:spTree>
      <p:nvGrpSpPr>
        <p:cNvPr id="1" name="Shape 156"/>
        <p:cNvGrpSpPr/>
        <p:nvPr/>
      </p:nvGrpSpPr>
      <p:grpSpPr>
        <a:xfrm>
          <a:off x="0" y="0"/>
          <a:ext cx="0" cy="0"/>
          <a:chOff x="0" y="0"/>
          <a:chExt cx="0" cy="0"/>
        </a:xfrm>
      </p:grpSpPr>
      <p:sp>
        <p:nvSpPr>
          <p:cNvPr id="157" name="Google Shape;157;g15a542596b1_1_1518"/>
          <p:cNvSpPr txBox="1">
            <a:spLocks noGrp="1"/>
          </p:cNvSpPr>
          <p:nvPr>
            <p:ph type="dt" idx="10"/>
          </p:nvPr>
        </p:nvSpPr>
        <p:spPr>
          <a:xfrm>
            <a:off x="6400800" y="6356350"/>
            <a:ext cx="22890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15a542596b1_1_1518"/>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g15a542596b1_1_1518"/>
          <p:cNvSpPr txBox="1">
            <a:spLocks noGrp="1"/>
          </p:cNvSpPr>
          <p:nvPr>
            <p:ph type="sldNum" idx="12"/>
          </p:nvPr>
        </p:nvSpPr>
        <p:spPr>
          <a:xfrm>
            <a:off x="612648" y="6356350"/>
            <a:ext cx="19812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cxnSp>
        <p:nvCxnSpPr>
          <p:cNvPr id="160" name="Google Shape;160;g15a542596b1_1_1518"/>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161" name="Google Shape;161;g15a542596b1_1_1518"/>
          <p:cNvSpPr/>
          <p:nvPr/>
        </p:nvSpPr>
        <p:spPr>
          <a:xfrm rot="5400000">
            <a:off x="419131" y="6467458"/>
            <a:ext cx="190800" cy="120300"/>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Περιεχόμενο με λεζάντα" type="objTx">
  <p:cSld name="OBJECT_WITH_CAPTION_TEXT">
    <p:spTree>
      <p:nvGrpSpPr>
        <p:cNvPr id="1" name="Shape 162"/>
        <p:cNvGrpSpPr/>
        <p:nvPr/>
      </p:nvGrpSpPr>
      <p:grpSpPr>
        <a:xfrm>
          <a:off x="0" y="0"/>
          <a:ext cx="0" cy="0"/>
          <a:chOff x="0" y="0"/>
          <a:chExt cx="0" cy="0"/>
        </a:xfrm>
      </p:grpSpPr>
      <p:sp>
        <p:nvSpPr>
          <p:cNvPr id="163" name="Google Shape;163;g15a542596b1_1_1524"/>
          <p:cNvSpPr txBox="1">
            <a:spLocks noGrp="1"/>
          </p:cNvSpPr>
          <p:nvPr>
            <p:ph type="title"/>
          </p:nvPr>
        </p:nvSpPr>
        <p:spPr>
          <a:xfrm>
            <a:off x="6324600" y="304800"/>
            <a:ext cx="2514600" cy="838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2000"/>
              <a:buFont typeface="Gill Sans"/>
              <a:buNone/>
              <a:defRPr sz="2000" b="1">
                <a:solidFill>
                  <a:schemeClr val="dk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g15a542596b1_1_1524"/>
          <p:cNvSpPr txBox="1">
            <a:spLocks noGrp="1"/>
          </p:cNvSpPr>
          <p:nvPr>
            <p:ph type="body" idx="1"/>
          </p:nvPr>
        </p:nvSpPr>
        <p:spPr>
          <a:xfrm>
            <a:off x="6324600" y="1219200"/>
            <a:ext cx="2514600" cy="48435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600"/>
              </a:spcBef>
              <a:spcAft>
                <a:spcPts val="0"/>
              </a:spcAft>
              <a:buSzPts val="1216"/>
              <a:buNone/>
              <a:defRPr sz="1600">
                <a:solidFill>
                  <a:schemeClr val="dk2"/>
                </a:solidFill>
              </a:defRPr>
            </a:lvl1pPr>
            <a:lvl2pPr marL="914400" lvl="1" indent="-228600" algn="l">
              <a:lnSpc>
                <a:spcPct val="100000"/>
              </a:lnSpc>
              <a:spcBef>
                <a:spcPts val="1000"/>
              </a:spcBef>
              <a:spcAft>
                <a:spcPts val="0"/>
              </a:spcAft>
              <a:buSzPts val="912"/>
              <a:buNone/>
              <a:defRPr sz="1200"/>
            </a:lvl2pPr>
            <a:lvl3pPr marL="1371600" lvl="2" indent="-228600" algn="l">
              <a:lnSpc>
                <a:spcPct val="100000"/>
              </a:lnSpc>
              <a:spcBef>
                <a:spcPts val="500"/>
              </a:spcBef>
              <a:spcAft>
                <a:spcPts val="0"/>
              </a:spcAft>
              <a:buSzPts val="760"/>
              <a:buNone/>
              <a:defRPr sz="1000"/>
            </a:lvl3pPr>
            <a:lvl4pPr marL="1828800" lvl="3" indent="-228600" algn="l">
              <a:lnSpc>
                <a:spcPct val="100000"/>
              </a:lnSpc>
              <a:spcBef>
                <a:spcPts val="400"/>
              </a:spcBef>
              <a:spcAft>
                <a:spcPts val="0"/>
              </a:spcAft>
              <a:buSzPts val="630"/>
              <a:buNone/>
              <a:defRPr sz="900"/>
            </a:lvl4pPr>
            <a:lvl5pPr marL="2286000" lvl="4" indent="-228600" algn="l">
              <a:lnSpc>
                <a:spcPct val="100000"/>
              </a:lnSpc>
              <a:spcBef>
                <a:spcPts val="300"/>
              </a:spcBef>
              <a:spcAft>
                <a:spcPts val="0"/>
              </a:spcAft>
              <a:buSzPts val="630"/>
              <a:buNone/>
              <a:defRPr sz="900"/>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165" name="Google Shape;165;g15a542596b1_1_1524"/>
          <p:cNvSpPr txBox="1">
            <a:spLocks noGrp="1"/>
          </p:cNvSpPr>
          <p:nvPr>
            <p:ph type="dt" idx="10"/>
          </p:nvPr>
        </p:nvSpPr>
        <p:spPr>
          <a:xfrm>
            <a:off x="6400800" y="6356350"/>
            <a:ext cx="22890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g15a542596b1_1_1524"/>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g15a542596b1_1_1524"/>
          <p:cNvSpPr txBox="1">
            <a:spLocks noGrp="1"/>
          </p:cNvSpPr>
          <p:nvPr>
            <p:ph type="sldNum" idx="12"/>
          </p:nvPr>
        </p:nvSpPr>
        <p:spPr>
          <a:xfrm>
            <a:off x="612648" y="6356350"/>
            <a:ext cx="19812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cxnSp>
        <p:nvCxnSpPr>
          <p:cNvPr id="168" name="Google Shape;168;g15a542596b1_1_1524"/>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cxnSp>
        <p:nvCxnSpPr>
          <p:cNvPr id="169" name="Google Shape;169;g15a542596b1_1_1524"/>
          <p:cNvCxnSpPr/>
          <p:nvPr/>
        </p:nvCxnSpPr>
        <p:spPr>
          <a:xfrm rot="5400000">
            <a:off x="3160615" y="3324255"/>
            <a:ext cx="6035100" cy="0"/>
          </a:xfrm>
          <a:prstGeom prst="straightConnector1">
            <a:avLst/>
          </a:prstGeom>
          <a:noFill/>
          <a:ln w="9525" cap="flat" cmpd="sng">
            <a:solidFill>
              <a:schemeClr val="accent2"/>
            </a:solidFill>
            <a:prstDash val="dash"/>
            <a:round/>
            <a:headEnd type="none" w="sm" len="sm"/>
            <a:tailEnd type="none" w="sm" len="sm"/>
          </a:ln>
        </p:spPr>
      </p:cxnSp>
      <p:sp>
        <p:nvSpPr>
          <p:cNvPr id="170" name="Google Shape;170;g15a542596b1_1_1524"/>
          <p:cNvSpPr/>
          <p:nvPr/>
        </p:nvSpPr>
        <p:spPr>
          <a:xfrm rot="5400000">
            <a:off x="419131" y="6467458"/>
            <a:ext cx="190800" cy="120300"/>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71" name="Google Shape;171;g15a542596b1_1_1524"/>
          <p:cNvSpPr txBox="1">
            <a:spLocks noGrp="1"/>
          </p:cNvSpPr>
          <p:nvPr>
            <p:ph type="body" idx="2"/>
          </p:nvPr>
        </p:nvSpPr>
        <p:spPr>
          <a:xfrm>
            <a:off x="304800" y="304800"/>
            <a:ext cx="5715000" cy="5715000"/>
          </a:xfrm>
          <a:prstGeom prst="rect">
            <a:avLst/>
          </a:prstGeom>
          <a:noFill/>
          <a:ln>
            <a:noFill/>
          </a:ln>
        </p:spPr>
        <p:txBody>
          <a:bodyPr spcFirstLastPara="1" wrap="square" lIns="91425" tIns="45700" rIns="91425" bIns="45700" anchor="t" anchorCtr="0">
            <a:norm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Διαφάνεια τίτλου" type="title">
  <p:cSld name="TITLE">
    <p:spTree>
      <p:nvGrpSpPr>
        <p:cNvPr id="1" name="Shape 20"/>
        <p:cNvGrpSpPr/>
        <p:nvPr/>
      </p:nvGrpSpPr>
      <p:grpSpPr>
        <a:xfrm>
          <a:off x="0" y="0"/>
          <a:ext cx="0" cy="0"/>
          <a:chOff x="0" y="0"/>
          <a:chExt cx="0" cy="0"/>
        </a:xfrm>
      </p:grpSpPr>
      <p:sp>
        <p:nvSpPr>
          <p:cNvPr id="21" name="Google Shape;21;p6"/>
          <p:cNvSpPr txBox="1">
            <a:spLocks noGrp="1"/>
          </p:cNvSpPr>
          <p:nvPr>
            <p:ph type="ctrTitle"/>
          </p:nvPr>
        </p:nvSpPr>
        <p:spPr>
          <a:xfrm>
            <a:off x="1219200" y="3886200"/>
            <a:ext cx="6858000" cy="990600"/>
          </a:xfrm>
          <a:prstGeom prst="rect">
            <a:avLst/>
          </a:prstGeom>
          <a:noFill/>
          <a:ln>
            <a:noFill/>
          </a:ln>
        </p:spPr>
        <p:txBody>
          <a:bodyPr spcFirstLastPara="1" wrap="square" lIns="91425" tIns="45700" rIns="91425" bIns="45700" anchor="t" anchorCtr="0">
            <a:normAutofit/>
          </a:bodyPr>
          <a:lstStyle>
            <a:lvl1pPr lvl="0" algn="r">
              <a:lnSpc>
                <a:spcPct val="100000"/>
              </a:lnSpc>
              <a:spcBef>
                <a:spcPts val="0"/>
              </a:spcBef>
              <a:spcAft>
                <a:spcPts val="0"/>
              </a:spcAft>
              <a:buClr>
                <a:schemeClr val="dk1"/>
              </a:buClr>
              <a:buSzPts val="3200"/>
              <a:buFont typeface="Bookman Old Style"/>
              <a:buNone/>
              <a:defRPr sz="3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
          <p:cNvSpPr txBox="1">
            <a:spLocks noGrp="1"/>
          </p:cNvSpPr>
          <p:nvPr>
            <p:ph type="subTitle" idx="1"/>
          </p:nvPr>
        </p:nvSpPr>
        <p:spPr>
          <a:xfrm>
            <a:off x="1219200" y="5124450"/>
            <a:ext cx="6858000" cy="533400"/>
          </a:xfrm>
          <a:prstGeom prst="rect">
            <a:avLst/>
          </a:prstGeom>
          <a:noFill/>
          <a:ln>
            <a:noFill/>
          </a:ln>
        </p:spPr>
        <p:txBody>
          <a:bodyPr spcFirstLastPara="1" wrap="square" lIns="91425" tIns="45700" rIns="91425" bIns="45700" anchor="t" anchorCtr="0">
            <a:normAutofit/>
          </a:bodyPr>
          <a:lstStyle>
            <a:lvl1pPr lvl="0" algn="r">
              <a:lnSpc>
                <a:spcPct val="100000"/>
              </a:lnSpc>
              <a:spcBef>
                <a:spcPts val="600"/>
              </a:spcBef>
              <a:spcAft>
                <a:spcPts val="0"/>
              </a:spcAft>
              <a:buSzPts val="1520"/>
              <a:buNone/>
              <a:defRPr sz="2000">
                <a:solidFill>
                  <a:schemeClr val="dk2"/>
                </a:solidFill>
                <a:latin typeface="Bookman Old Style"/>
                <a:ea typeface="Bookman Old Style"/>
                <a:cs typeface="Bookman Old Style"/>
                <a:sym typeface="Bookman Old Style"/>
              </a:defRPr>
            </a:lvl1pPr>
            <a:lvl2pPr lvl="1" algn="ctr">
              <a:lnSpc>
                <a:spcPct val="100000"/>
              </a:lnSpc>
              <a:spcBef>
                <a:spcPts val="500"/>
              </a:spcBef>
              <a:spcAft>
                <a:spcPts val="0"/>
              </a:spcAft>
              <a:buSzPts val="1368"/>
              <a:buNone/>
              <a:defRPr/>
            </a:lvl2pPr>
            <a:lvl3pPr lvl="2" algn="ctr">
              <a:lnSpc>
                <a:spcPct val="100000"/>
              </a:lnSpc>
              <a:spcBef>
                <a:spcPts val="500"/>
              </a:spcBef>
              <a:spcAft>
                <a:spcPts val="0"/>
              </a:spcAft>
              <a:buSzPts val="1368"/>
              <a:buNone/>
              <a:defRPr/>
            </a:lvl3pPr>
            <a:lvl4pPr lvl="3" algn="ctr">
              <a:lnSpc>
                <a:spcPct val="100000"/>
              </a:lnSpc>
              <a:spcBef>
                <a:spcPts val="400"/>
              </a:spcBef>
              <a:spcAft>
                <a:spcPts val="0"/>
              </a:spcAft>
              <a:buSzPts val="1260"/>
              <a:buNone/>
              <a:defRPr/>
            </a:lvl4pPr>
            <a:lvl5pPr lvl="4" algn="ctr">
              <a:lnSpc>
                <a:spcPct val="100000"/>
              </a:lnSpc>
              <a:spcBef>
                <a:spcPts val="300"/>
              </a:spcBef>
              <a:spcAft>
                <a:spcPts val="0"/>
              </a:spcAft>
              <a:buSzPts val="1260"/>
              <a:buNone/>
              <a:defRPr/>
            </a:lvl5pPr>
            <a:lvl6pPr lvl="5" algn="ctr">
              <a:lnSpc>
                <a:spcPct val="100000"/>
              </a:lnSpc>
              <a:spcBef>
                <a:spcPts val="300"/>
              </a:spcBef>
              <a:spcAft>
                <a:spcPts val="0"/>
              </a:spcAft>
              <a:buSzPts val="1350"/>
              <a:buNone/>
              <a:defRPr/>
            </a:lvl6pPr>
            <a:lvl7pPr lvl="6" algn="ctr">
              <a:lnSpc>
                <a:spcPct val="100000"/>
              </a:lnSpc>
              <a:spcBef>
                <a:spcPts val="300"/>
              </a:spcBef>
              <a:spcAft>
                <a:spcPts val="0"/>
              </a:spcAft>
              <a:buSzPts val="1350"/>
              <a:buNone/>
              <a:defRPr/>
            </a:lvl7pPr>
            <a:lvl8pPr lvl="7" algn="ctr">
              <a:lnSpc>
                <a:spcPct val="100000"/>
              </a:lnSpc>
              <a:spcBef>
                <a:spcPts val="300"/>
              </a:spcBef>
              <a:spcAft>
                <a:spcPts val="0"/>
              </a:spcAft>
              <a:buSzPts val="1350"/>
              <a:buNone/>
              <a:defRPr/>
            </a:lvl8pPr>
            <a:lvl9pPr lvl="8" algn="ctr">
              <a:lnSpc>
                <a:spcPct val="100000"/>
              </a:lnSpc>
              <a:spcBef>
                <a:spcPts val="300"/>
              </a:spcBef>
              <a:spcAft>
                <a:spcPts val="0"/>
              </a:spcAft>
              <a:buSzPts val="1350"/>
              <a:buNone/>
              <a:defRPr/>
            </a:lvl9pPr>
          </a:lstStyle>
          <a:p>
            <a:endParaRPr/>
          </a:p>
        </p:txBody>
      </p:sp>
      <p:sp>
        <p:nvSpPr>
          <p:cNvPr id="23" name="Google Shape;23;p6"/>
          <p:cNvSpPr txBox="1">
            <a:spLocks noGrp="1"/>
          </p:cNvSpPr>
          <p:nvPr>
            <p:ph type="dt" idx="10"/>
          </p:nvPr>
        </p:nvSpPr>
        <p:spPr>
          <a:xfrm>
            <a:off x="6400800" y="6355080"/>
            <a:ext cx="2286000"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
          <p:cNvSpPr txBox="1">
            <a:spLocks noGrp="1"/>
          </p:cNvSpPr>
          <p:nvPr>
            <p:ph type="ftr" idx="11"/>
          </p:nvPr>
        </p:nvSpPr>
        <p:spPr>
          <a:xfrm>
            <a:off x="2898648" y="6355080"/>
            <a:ext cx="3474720"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sldNum" idx="12"/>
          </p:nvPr>
        </p:nvSpPr>
        <p:spPr>
          <a:xfrm>
            <a:off x="1216152" y="6355080"/>
            <a:ext cx="1219200" cy="36576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26" name="Google Shape;26;p6"/>
          <p:cNvSpPr/>
          <p:nvPr/>
        </p:nvSpPr>
        <p:spPr>
          <a:xfrm>
            <a:off x="904875" y="3648075"/>
            <a:ext cx="7315200" cy="1280160"/>
          </a:xfrm>
          <a:prstGeom prst="rect">
            <a:avLst/>
          </a:pr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7" name="Google Shape;27;p6"/>
          <p:cNvSpPr/>
          <p:nvPr/>
        </p:nvSpPr>
        <p:spPr>
          <a:xfrm>
            <a:off x="914400" y="5048250"/>
            <a:ext cx="7315200" cy="685800"/>
          </a:xfrm>
          <a:prstGeom prst="rect">
            <a:avLst/>
          </a:prstGeom>
          <a:no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8" name="Google Shape;28;p6"/>
          <p:cNvSpPr/>
          <p:nvPr/>
        </p:nvSpPr>
        <p:spPr>
          <a:xfrm>
            <a:off x="904875" y="3648075"/>
            <a:ext cx="228600" cy="12801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9" name="Google Shape;29;p6"/>
          <p:cNvSpPr/>
          <p:nvPr/>
        </p:nvSpPr>
        <p:spPr>
          <a:xfrm>
            <a:off x="914400" y="5048250"/>
            <a:ext cx="228600" cy="685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Εικόνα με λεζάντα" type="picTx">
  <p:cSld name="PICTURE_WITH_CAPTION_TEXT">
    <p:bg>
      <p:bgPr>
        <a:solidFill>
          <a:schemeClr val="dk2"/>
        </a:solidFill>
        <a:effectLst/>
      </p:bgPr>
    </p:bg>
    <p:spTree>
      <p:nvGrpSpPr>
        <p:cNvPr id="1" name="Shape 172"/>
        <p:cNvGrpSpPr/>
        <p:nvPr/>
      </p:nvGrpSpPr>
      <p:grpSpPr>
        <a:xfrm>
          <a:off x="0" y="0"/>
          <a:ext cx="0" cy="0"/>
          <a:chOff x="0" y="0"/>
          <a:chExt cx="0" cy="0"/>
        </a:xfrm>
      </p:grpSpPr>
      <p:sp>
        <p:nvSpPr>
          <p:cNvPr id="173" name="Google Shape;173;g15a542596b1_1_1534"/>
          <p:cNvSpPr txBox="1">
            <a:spLocks noGrp="1"/>
          </p:cNvSpPr>
          <p:nvPr>
            <p:ph type="title"/>
          </p:nvPr>
        </p:nvSpPr>
        <p:spPr>
          <a:xfrm>
            <a:off x="457200" y="500856"/>
            <a:ext cx="8229600" cy="674700"/>
          </a:xfrm>
          <a:prstGeom prst="rect">
            <a:avLst/>
          </a:prstGeom>
          <a:noFill/>
          <a:ln w="9525" cap="flat" cmpd="sng">
            <a:solidFill>
              <a:schemeClr val="accent1"/>
            </a:solidFill>
            <a:prstDash val="solid"/>
            <a:round/>
            <a:headEnd type="none" w="sm" len="sm"/>
            <a:tailEnd type="none" w="sm" len="sm"/>
          </a:ln>
        </p:spPr>
        <p:txBody>
          <a:bodyPr spcFirstLastPara="1" wrap="square" lIns="274300" tIns="45700" rIns="91425" bIns="45700" anchor="ctr" anchorCtr="0">
            <a:normAutofit/>
          </a:bodyPr>
          <a:lstStyle>
            <a:lvl1pPr lvl="0" algn="r">
              <a:lnSpc>
                <a:spcPct val="100000"/>
              </a:lnSpc>
              <a:spcBef>
                <a:spcPts val="0"/>
              </a:spcBef>
              <a:spcAft>
                <a:spcPts val="0"/>
              </a:spcAft>
              <a:buClr>
                <a:schemeClr val="lt1"/>
              </a:buClr>
              <a:buSzPts val="2000"/>
              <a:buFont typeface="Bookman Old Style"/>
              <a:buNone/>
              <a:defRPr sz="20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g15a542596b1_1_1534"/>
          <p:cNvSpPr>
            <a:spLocks noGrp="1"/>
          </p:cNvSpPr>
          <p:nvPr>
            <p:ph type="pic" idx="2"/>
          </p:nvPr>
        </p:nvSpPr>
        <p:spPr>
          <a:xfrm>
            <a:off x="457200" y="1905000"/>
            <a:ext cx="8229600" cy="4270200"/>
          </a:xfrm>
          <a:prstGeom prst="rect">
            <a:avLst/>
          </a:prstGeom>
          <a:solidFill>
            <a:srgbClr val="BABABA"/>
          </a:solidFill>
          <a:ln>
            <a:noFill/>
          </a:ln>
        </p:spPr>
      </p:sp>
      <p:sp>
        <p:nvSpPr>
          <p:cNvPr id="175" name="Google Shape;175;g15a542596b1_1_1534"/>
          <p:cNvSpPr txBox="1">
            <a:spLocks noGrp="1"/>
          </p:cNvSpPr>
          <p:nvPr>
            <p:ph type="body" idx="1"/>
          </p:nvPr>
        </p:nvSpPr>
        <p:spPr>
          <a:xfrm>
            <a:off x="457200" y="1219200"/>
            <a:ext cx="8229600" cy="5334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SzPts val="1064"/>
              <a:buFont typeface="Gill Sans"/>
              <a:buNone/>
              <a:defRPr sz="1400"/>
            </a:lvl1pPr>
            <a:lvl2pPr marL="914400" lvl="1" indent="-286512" algn="l">
              <a:lnSpc>
                <a:spcPct val="100000"/>
              </a:lnSpc>
              <a:spcBef>
                <a:spcPts val="500"/>
              </a:spcBef>
              <a:spcAft>
                <a:spcPts val="0"/>
              </a:spcAft>
              <a:buSzPts val="912"/>
              <a:buChar char="?"/>
              <a:defRPr sz="1200"/>
            </a:lvl2pPr>
            <a:lvl3pPr marL="1371600" lvl="2" indent="-276860" algn="l">
              <a:lnSpc>
                <a:spcPct val="100000"/>
              </a:lnSpc>
              <a:spcBef>
                <a:spcPts val="500"/>
              </a:spcBef>
              <a:spcAft>
                <a:spcPts val="0"/>
              </a:spcAft>
              <a:buSzPts val="760"/>
              <a:buChar char="?"/>
              <a:defRPr sz="1000"/>
            </a:lvl3pPr>
            <a:lvl4pPr marL="1828800" lvl="3" indent="-268605" algn="l">
              <a:lnSpc>
                <a:spcPct val="100000"/>
              </a:lnSpc>
              <a:spcBef>
                <a:spcPts val="400"/>
              </a:spcBef>
              <a:spcAft>
                <a:spcPts val="0"/>
              </a:spcAft>
              <a:buSzPts val="630"/>
              <a:buChar char="◻"/>
              <a:defRPr sz="900"/>
            </a:lvl4pPr>
            <a:lvl5pPr marL="2286000" lvl="4" indent="-268604" algn="l">
              <a:lnSpc>
                <a:spcPct val="100000"/>
              </a:lnSpc>
              <a:spcBef>
                <a:spcPts val="300"/>
              </a:spcBef>
              <a:spcAft>
                <a:spcPts val="0"/>
              </a:spcAft>
              <a:buSzPts val="630"/>
              <a:buChar char="◻"/>
              <a:defRPr sz="900"/>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176" name="Google Shape;176;g15a542596b1_1_1534"/>
          <p:cNvSpPr txBox="1">
            <a:spLocks noGrp="1"/>
          </p:cNvSpPr>
          <p:nvPr>
            <p:ph type="dt" idx="10"/>
          </p:nvPr>
        </p:nvSpPr>
        <p:spPr>
          <a:xfrm>
            <a:off x="6400800" y="6356350"/>
            <a:ext cx="22890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g15a542596b1_1_1534"/>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g15a542596b1_1_1534"/>
          <p:cNvSpPr txBox="1">
            <a:spLocks noGrp="1"/>
          </p:cNvSpPr>
          <p:nvPr>
            <p:ph type="sldNum" idx="12"/>
          </p:nvPr>
        </p:nvSpPr>
        <p:spPr>
          <a:xfrm>
            <a:off x="612648" y="6356350"/>
            <a:ext cx="19812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cxnSp>
        <p:nvCxnSpPr>
          <p:cNvPr id="179" name="Google Shape;179;g15a542596b1_1_1534"/>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180" name="Google Shape;180;g15a542596b1_1_1534"/>
          <p:cNvSpPr/>
          <p:nvPr/>
        </p:nvSpPr>
        <p:spPr>
          <a:xfrm rot="5400000">
            <a:off x="419131" y="6467458"/>
            <a:ext cx="190800" cy="120300"/>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81" name="Google Shape;181;g15a542596b1_1_1534"/>
          <p:cNvSpPr/>
          <p:nvPr/>
        </p:nvSpPr>
        <p:spPr>
          <a:xfrm>
            <a:off x="457200" y="500856"/>
            <a:ext cx="18300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182"/>
        <p:cNvGrpSpPr/>
        <p:nvPr/>
      </p:nvGrpSpPr>
      <p:grpSpPr>
        <a:xfrm>
          <a:off x="0" y="0"/>
          <a:ext cx="0" cy="0"/>
          <a:chOff x="0" y="0"/>
          <a:chExt cx="0" cy="0"/>
        </a:xfrm>
      </p:grpSpPr>
      <p:sp>
        <p:nvSpPr>
          <p:cNvPr id="183" name="Google Shape;183;g15a542596b1_1_1544"/>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g15a542596b1_1_1544"/>
          <p:cNvSpPr txBox="1">
            <a:spLocks noGrp="1"/>
          </p:cNvSpPr>
          <p:nvPr>
            <p:ph type="body" idx="1"/>
          </p:nvPr>
        </p:nvSpPr>
        <p:spPr>
          <a:xfrm rot="5400000">
            <a:off x="2116800" y="-440400"/>
            <a:ext cx="4910400" cy="8229600"/>
          </a:xfrm>
          <a:prstGeom prst="rect">
            <a:avLst/>
          </a:prstGeom>
          <a:noFill/>
          <a:ln>
            <a:noFill/>
          </a:ln>
        </p:spPr>
        <p:txBody>
          <a:bodyPr spcFirstLastPara="1" wrap="square" lIns="91425" tIns="45700" rIns="91425" bIns="45700" anchor="t" anchorCtr="0">
            <a:norm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185" name="Google Shape;185;g15a542596b1_1_1544"/>
          <p:cNvSpPr txBox="1">
            <a:spLocks noGrp="1"/>
          </p:cNvSpPr>
          <p:nvPr>
            <p:ph type="dt" idx="10"/>
          </p:nvPr>
        </p:nvSpPr>
        <p:spPr>
          <a:xfrm>
            <a:off x="6400800" y="6356350"/>
            <a:ext cx="22890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g15a542596b1_1_1544"/>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g15a542596b1_1_1544"/>
          <p:cNvSpPr txBox="1">
            <a:spLocks noGrp="1"/>
          </p:cNvSpPr>
          <p:nvPr>
            <p:ph type="sldNum" idx="12"/>
          </p:nvPr>
        </p:nvSpPr>
        <p:spPr>
          <a:xfrm>
            <a:off x="612648" y="6356350"/>
            <a:ext cx="19812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Κατακόρυφος τίτλος και Κείμενο" type="vertTitleAndTx">
  <p:cSld name="VERTICAL_TITLE_AND_VERTICAL_TEXT">
    <p:spTree>
      <p:nvGrpSpPr>
        <p:cNvPr id="1" name="Shape 188"/>
        <p:cNvGrpSpPr/>
        <p:nvPr/>
      </p:nvGrpSpPr>
      <p:grpSpPr>
        <a:xfrm>
          <a:off x="0" y="0"/>
          <a:ext cx="0" cy="0"/>
          <a:chOff x="0" y="0"/>
          <a:chExt cx="0" cy="0"/>
        </a:xfrm>
      </p:grpSpPr>
      <p:sp>
        <p:nvSpPr>
          <p:cNvPr id="189" name="Google Shape;189;g15a542596b1_1_1550"/>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g15a542596b1_1_1550"/>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rm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191" name="Google Shape;191;g15a542596b1_1_1550"/>
          <p:cNvSpPr txBox="1">
            <a:spLocks noGrp="1"/>
          </p:cNvSpPr>
          <p:nvPr>
            <p:ph type="dt" idx="10"/>
          </p:nvPr>
        </p:nvSpPr>
        <p:spPr>
          <a:xfrm>
            <a:off x="6400800" y="6356350"/>
            <a:ext cx="2289000" cy="365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g15a542596b1_1_1550"/>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g15a542596b1_1_1550"/>
          <p:cNvSpPr txBox="1">
            <a:spLocks noGrp="1"/>
          </p:cNvSpPr>
          <p:nvPr>
            <p:ph type="sldNum" idx="12"/>
          </p:nvPr>
        </p:nvSpPr>
        <p:spPr>
          <a:xfrm>
            <a:off x="612648" y="6356350"/>
            <a:ext cx="19812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cxnSp>
        <p:nvCxnSpPr>
          <p:cNvPr id="194" name="Google Shape;194;g15a542596b1_1_1550"/>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195" name="Google Shape;195;g15a542596b1_1_1550"/>
          <p:cNvSpPr/>
          <p:nvPr/>
        </p:nvSpPr>
        <p:spPr>
          <a:xfrm rot="5400000">
            <a:off x="419131" y="6467458"/>
            <a:ext cx="190800" cy="120300"/>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cxnSp>
        <p:nvCxnSpPr>
          <p:cNvPr id="196" name="Google Shape;196;g15a542596b1_1_1550"/>
          <p:cNvCxnSpPr/>
          <p:nvPr/>
        </p:nvCxnSpPr>
        <p:spPr>
          <a:xfrm rot="5400000">
            <a:off x="3629637" y="3201922"/>
            <a:ext cx="5852100" cy="0"/>
          </a:xfrm>
          <a:prstGeom prst="straightConnector1">
            <a:avLst/>
          </a:prstGeom>
          <a:noFill/>
          <a:ln w="9525" cap="flat" cmpd="sng">
            <a:solidFill>
              <a:schemeClr val="accent2"/>
            </a:solidFill>
            <a:prstDash val="dash"/>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Κεφαλίδα ενότητας" type="secHead">
  <p:cSld name="SECTION_HEADER">
    <p:bg>
      <p:bgPr>
        <a:solidFill>
          <a:schemeClr val="dk2"/>
        </a:solid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1219200" y="2971800"/>
            <a:ext cx="6858000" cy="1066800"/>
          </a:xfrm>
          <a:prstGeom prst="rect">
            <a:avLst/>
          </a:prstGeom>
          <a:noFill/>
          <a:ln>
            <a:noFill/>
          </a:ln>
        </p:spPr>
        <p:txBody>
          <a:bodyPr spcFirstLastPara="1" wrap="square" lIns="91425" tIns="45700" rIns="91425" bIns="45700" anchor="t" anchorCtr="0">
            <a:normAutofit/>
          </a:bodyPr>
          <a:lstStyle>
            <a:lvl1pPr lvl="0" algn="r">
              <a:lnSpc>
                <a:spcPct val="100000"/>
              </a:lnSpc>
              <a:spcBef>
                <a:spcPts val="0"/>
              </a:spcBef>
              <a:spcAft>
                <a:spcPts val="0"/>
              </a:spcAft>
              <a:buClr>
                <a:schemeClr val="lt2"/>
              </a:buClr>
              <a:buSzPts val="3200"/>
              <a:buFont typeface="Bookman Old Style"/>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body" idx="1"/>
          </p:nvPr>
        </p:nvSpPr>
        <p:spPr>
          <a:xfrm>
            <a:off x="1295400" y="4267200"/>
            <a:ext cx="6781800" cy="1143000"/>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600"/>
              </a:spcBef>
              <a:spcAft>
                <a:spcPts val="0"/>
              </a:spcAft>
              <a:buSzPts val="1520"/>
              <a:buNone/>
              <a:defRPr sz="2000">
                <a:solidFill>
                  <a:schemeClr val="lt1"/>
                </a:solidFill>
              </a:defRPr>
            </a:lvl1pPr>
            <a:lvl2pPr marL="914400" lvl="1" indent="-228600" algn="l">
              <a:lnSpc>
                <a:spcPct val="100000"/>
              </a:lnSpc>
              <a:spcBef>
                <a:spcPts val="500"/>
              </a:spcBef>
              <a:spcAft>
                <a:spcPts val="0"/>
              </a:spcAft>
              <a:buSzPts val="1368"/>
              <a:buNone/>
              <a:defRPr sz="1800">
                <a:solidFill>
                  <a:schemeClr val="lt1"/>
                </a:solidFill>
              </a:defRPr>
            </a:lvl2pPr>
            <a:lvl3pPr marL="1371600" lvl="2" indent="-228600" algn="l">
              <a:lnSpc>
                <a:spcPct val="100000"/>
              </a:lnSpc>
              <a:spcBef>
                <a:spcPts val="500"/>
              </a:spcBef>
              <a:spcAft>
                <a:spcPts val="0"/>
              </a:spcAft>
              <a:buSzPts val="1216"/>
              <a:buNone/>
              <a:defRPr sz="1600">
                <a:solidFill>
                  <a:schemeClr val="lt1"/>
                </a:solidFill>
              </a:defRPr>
            </a:lvl3pPr>
            <a:lvl4pPr marL="1828800" lvl="3" indent="-228600" algn="l">
              <a:lnSpc>
                <a:spcPct val="100000"/>
              </a:lnSpc>
              <a:spcBef>
                <a:spcPts val="400"/>
              </a:spcBef>
              <a:spcAft>
                <a:spcPts val="0"/>
              </a:spcAft>
              <a:buSzPts val="980"/>
              <a:buNone/>
              <a:defRPr sz="1400">
                <a:solidFill>
                  <a:schemeClr val="lt1"/>
                </a:solidFill>
              </a:defRPr>
            </a:lvl4pPr>
            <a:lvl5pPr marL="2286000" lvl="4" indent="-228600" algn="l">
              <a:lnSpc>
                <a:spcPct val="100000"/>
              </a:lnSpc>
              <a:spcBef>
                <a:spcPts val="300"/>
              </a:spcBef>
              <a:spcAft>
                <a:spcPts val="0"/>
              </a:spcAft>
              <a:buSzPts val="980"/>
              <a:buNone/>
              <a:defRPr sz="1400">
                <a:solidFill>
                  <a:schemeClr val="lt1"/>
                </a:solidFill>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33" name="Google Shape;33;p8"/>
          <p:cNvSpPr txBox="1">
            <a:spLocks noGrp="1"/>
          </p:cNvSpPr>
          <p:nvPr>
            <p:ph type="dt" idx="10"/>
          </p:nvPr>
        </p:nvSpPr>
        <p:spPr>
          <a:xfrm>
            <a:off x="6400800" y="6355080"/>
            <a:ext cx="2286000"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2898648" y="6355080"/>
            <a:ext cx="3474720"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1069848" y="6355080"/>
            <a:ext cx="1520952" cy="36576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36" name="Google Shape;36;p8"/>
          <p:cNvSpPr/>
          <p:nvPr/>
        </p:nvSpPr>
        <p:spPr>
          <a:xfrm>
            <a:off x="914400" y="2819400"/>
            <a:ext cx="7315200" cy="1280160"/>
          </a:xfrm>
          <a:prstGeom prst="rect">
            <a:avLst/>
          </a:pr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37" name="Google Shape;37;p8"/>
          <p:cNvSpPr/>
          <p:nvPr/>
        </p:nvSpPr>
        <p:spPr>
          <a:xfrm>
            <a:off x="914400" y="2819400"/>
            <a:ext cx="228600" cy="12801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9"/>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43" name="Google Shape;43;p9"/>
          <p:cNvSpPr txBox="1">
            <a:spLocks noGrp="1"/>
          </p:cNvSpPr>
          <p:nvPr>
            <p:ph type="body" idx="1"/>
          </p:nvPr>
        </p:nvSpPr>
        <p:spPr>
          <a:xfrm>
            <a:off x="457200" y="1219200"/>
            <a:ext cx="4041648" cy="4937760"/>
          </a:xfrm>
          <a:prstGeom prst="rect">
            <a:avLst/>
          </a:prstGeom>
          <a:noFill/>
          <a:ln>
            <a:noFill/>
          </a:ln>
        </p:spPr>
        <p:txBody>
          <a:bodyPr spcFirstLastPara="1" wrap="square" lIns="91425" tIns="45700" rIns="91425" bIns="45700" anchor="t" anchorCtr="0">
            <a:norm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44" name="Google Shape;44;p9"/>
          <p:cNvSpPr txBox="1">
            <a:spLocks noGrp="1"/>
          </p:cNvSpPr>
          <p:nvPr>
            <p:ph type="body" idx="2"/>
          </p:nvPr>
        </p:nvSpPr>
        <p:spPr>
          <a:xfrm>
            <a:off x="4632198" y="1216152"/>
            <a:ext cx="4041648" cy="4937760"/>
          </a:xfrm>
          <a:prstGeom prst="rect">
            <a:avLst/>
          </a:prstGeom>
          <a:noFill/>
          <a:ln>
            <a:noFill/>
          </a:ln>
        </p:spPr>
        <p:txBody>
          <a:bodyPr spcFirstLastPara="1" wrap="square" lIns="91425" tIns="45700" rIns="91425" bIns="45700" anchor="t" anchorCtr="0">
            <a:norm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3200"/>
              <a:buFont typeface="Bookman Old Styl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body" idx="1"/>
          </p:nvPr>
        </p:nvSpPr>
        <p:spPr>
          <a:xfrm>
            <a:off x="457200" y="1285875"/>
            <a:ext cx="4040188" cy="6858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600"/>
              </a:spcBef>
              <a:spcAft>
                <a:spcPts val="0"/>
              </a:spcAft>
              <a:buSzPts val="1824"/>
              <a:buNone/>
              <a:defRPr sz="2400" b="1">
                <a:solidFill>
                  <a:schemeClr val="accent2"/>
                </a:solidFill>
              </a:defRPr>
            </a:lvl1pPr>
            <a:lvl2pPr marL="914400" lvl="1" indent="-228600" algn="l">
              <a:lnSpc>
                <a:spcPct val="100000"/>
              </a:lnSpc>
              <a:spcBef>
                <a:spcPts val="500"/>
              </a:spcBef>
              <a:spcAft>
                <a:spcPts val="0"/>
              </a:spcAft>
              <a:buSzPts val="1520"/>
              <a:buNone/>
              <a:defRPr sz="2000" b="1"/>
            </a:lvl2pPr>
            <a:lvl3pPr marL="1371600" lvl="2" indent="-228600" algn="l">
              <a:lnSpc>
                <a:spcPct val="100000"/>
              </a:lnSpc>
              <a:spcBef>
                <a:spcPts val="500"/>
              </a:spcBef>
              <a:spcAft>
                <a:spcPts val="0"/>
              </a:spcAft>
              <a:buSzPts val="1368"/>
              <a:buNone/>
              <a:defRPr sz="1800" b="1"/>
            </a:lvl3pPr>
            <a:lvl4pPr marL="1828800" lvl="3" indent="-228600" algn="l">
              <a:lnSpc>
                <a:spcPct val="100000"/>
              </a:lnSpc>
              <a:spcBef>
                <a:spcPts val="400"/>
              </a:spcBef>
              <a:spcAft>
                <a:spcPts val="0"/>
              </a:spcAft>
              <a:buSzPts val="1120"/>
              <a:buNone/>
              <a:defRPr sz="1600" b="1"/>
            </a:lvl4pPr>
            <a:lvl5pPr marL="2286000" lvl="4" indent="-228600" algn="l">
              <a:lnSpc>
                <a:spcPct val="100000"/>
              </a:lnSpc>
              <a:spcBef>
                <a:spcPts val="300"/>
              </a:spcBef>
              <a:spcAft>
                <a:spcPts val="0"/>
              </a:spcAft>
              <a:buSzPts val="1120"/>
              <a:buNone/>
              <a:defRPr sz="1600" b="1"/>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48" name="Google Shape;48;p10"/>
          <p:cNvSpPr txBox="1">
            <a:spLocks noGrp="1"/>
          </p:cNvSpPr>
          <p:nvPr>
            <p:ph type="body" idx="2"/>
          </p:nvPr>
        </p:nvSpPr>
        <p:spPr>
          <a:xfrm>
            <a:off x="4648200" y="1295400"/>
            <a:ext cx="4041775" cy="6858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24"/>
              <a:buNone/>
              <a:defRPr sz="2400" b="1">
                <a:solidFill>
                  <a:schemeClr val="accent2"/>
                </a:solidFill>
              </a:defRPr>
            </a:lvl1pPr>
            <a:lvl2pPr marL="914400" lvl="1" indent="-228600" algn="l">
              <a:lnSpc>
                <a:spcPct val="100000"/>
              </a:lnSpc>
              <a:spcBef>
                <a:spcPts val="500"/>
              </a:spcBef>
              <a:spcAft>
                <a:spcPts val="0"/>
              </a:spcAft>
              <a:buSzPts val="1520"/>
              <a:buNone/>
              <a:defRPr sz="2000" b="1"/>
            </a:lvl2pPr>
            <a:lvl3pPr marL="1371600" lvl="2" indent="-228600" algn="l">
              <a:lnSpc>
                <a:spcPct val="100000"/>
              </a:lnSpc>
              <a:spcBef>
                <a:spcPts val="500"/>
              </a:spcBef>
              <a:spcAft>
                <a:spcPts val="0"/>
              </a:spcAft>
              <a:buSzPts val="1368"/>
              <a:buNone/>
              <a:defRPr sz="1800" b="1"/>
            </a:lvl3pPr>
            <a:lvl4pPr marL="1828800" lvl="3" indent="-228600" algn="l">
              <a:lnSpc>
                <a:spcPct val="100000"/>
              </a:lnSpc>
              <a:spcBef>
                <a:spcPts val="400"/>
              </a:spcBef>
              <a:spcAft>
                <a:spcPts val="0"/>
              </a:spcAft>
              <a:buSzPts val="1120"/>
              <a:buNone/>
              <a:defRPr sz="1600" b="1"/>
            </a:lvl4pPr>
            <a:lvl5pPr marL="2286000" lvl="4" indent="-228600" algn="l">
              <a:lnSpc>
                <a:spcPct val="100000"/>
              </a:lnSpc>
              <a:spcBef>
                <a:spcPts val="300"/>
              </a:spcBef>
              <a:spcAft>
                <a:spcPts val="0"/>
              </a:spcAft>
              <a:buSzPts val="1120"/>
              <a:buNone/>
              <a:defRPr sz="1600" b="1"/>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49" name="Google Shape;49;p10"/>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0"/>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52" name="Google Shape;52;p10"/>
          <p:cNvSpPr txBox="1">
            <a:spLocks noGrp="1"/>
          </p:cNvSpPr>
          <p:nvPr>
            <p:ph type="body" idx="3"/>
          </p:nvPr>
        </p:nvSpPr>
        <p:spPr>
          <a:xfrm>
            <a:off x="457200" y="2133600"/>
            <a:ext cx="4038600" cy="4038600"/>
          </a:xfrm>
          <a:prstGeom prst="rect">
            <a:avLst/>
          </a:prstGeom>
          <a:noFill/>
          <a:ln>
            <a:noFill/>
          </a:ln>
        </p:spPr>
        <p:txBody>
          <a:bodyPr spcFirstLastPara="1" wrap="square" lIns="91425" tIns="45700" rIns="91425" bIns="45700" anchor="t" anchorCtr="0">
            <a:norm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53" name="Google Shape;53;p10"/>
          <p:cNvSpPr txBox="1">
            <a:spLocks noGrp="1"/>
          </p:cNvSpPr>
          <p:nvPr>
            <p:ph type="body" idx="4"/>
          </p:nvPr>
        </p:nvSpPr>
        <p:spPr>
          <a:xfrm>
            <a:off x="4648200" y="2133600"/>
            <a:ext cx="4038600" cy="4038600"/>
          </a:xfrm>
          <a:prstGeom prst="rect">
            <a:avLst/>
          </a:prstGeom>
          <a:noFill/>
          <a:ln>
            <a:noFill/>
          </a:ln>
        </p:spPr>
        <p:txBody>
          <a:bodyPr spcFirstLastPara="1" wrap="square" lIns="91425" tIns="45700" rIns="91425" bIns="45700" anchor="t" anchorCtr="0">
            <a:norm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1"/>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1"/>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59" name="Google Shape;59;p11"/>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Κενή"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2"/>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cxnSp>
        <p:nvCxnSpPr>
          <p:cNvPr id="64" name="Google Shape;64;p12"/>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65" name="Google Shape;65;p12"/>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Περιεχόμενο με λεζάντα" type="objTx">
  <p:cSld name="OBJECT_WITH_CAPTION_TEXT">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6324600" y="304800"/>
            <a:ext cx="2514600" cy="838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2000"/>
              <a:buFont typeface="Gill Sans"/>
              <a:buNone/>
              <a:defRPr sz="2000" b="1">
                <a:solidFill>
                  <a:schemeClr val="dk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3"/>
          <p:cNvSpPr txBox="1">
            <a:spLocks noGrp="1"/>
          </p:cNvSpPr>
          <p:nvPr>
            <p:ph type="body" idx="1"/>
          </p:nvPr>
        </p:nvSpPr>
        <p:spPr>
          <a:xfrm>
            <a:off x="6324600" y="1219200"/>
            <a:ext cx="2514600" cy="4843463"/>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600"/>
              </a:spcBef>
              <a:spcAft>
                <a:spcPts val="0"/>
              </a:spcAft>
              <a:buSzPts val="1216"/>
              <a:buNone/>
              <a:defRPr sz="1600">
                <a:solidFill>
                  <a:schemeClr val="dk2"/>
                </a:solidFill>
              </a:defRPr>
            </a:lvl1pPr>
            <a:lvl2pPr marL="914400" lvl="1" indent="-228600" algn="l">
              <a:lnSpc>
                <a:spcPct val="100000"/>
              </a:lnSpc>
              <a:spcBef>
                <a:spcPts val="1000"/>
              </a:spcBef>
              <a:spcAft>
                <a:spcPts val="0"/>
              </a:spcAft>
              <a:buSzPts val="912"/>
              <a:buNone/>
              <a:defRPr sz="1200"/>
            </a:lvl2pPr>
            <a:lvl3pPr marL="1371600" lvl="2" indent="-228600" algn="l">
              <a:lnSpc>
                <a:spcPct val="100000"/>
              </a:lnSpc>
              <a:spcBef>
                <a:spcPts val="500"/>
              </a:spcBef>
              <a:spcAft>
                <a:spcPts val="0"/>
              </a:spcAft>
              <a:buSzPts val="760"/>
              <a:buNone/>
              <a:defRPr sz="1000"/>
            </a:lvl3pPr>
            <a:lvl4pPr marL="1828800" lvl="3" indent="-228600" algn="l">
              <a:lnSpc>
                <a:spcPct val="100000"/>
              </a:lnSpc>
              <a:spcBef>
                <a:spcPts val="400"/>
              </a:spcBef>
              <a:spcAft>
                <a:spcPts val="0"/>
              </a:spcAft>
              <a:buSzPts val="630"/>
              <a:buNone/>
              <a:defRPr sz="900"/>
            </a:lvl4pPr>
            <a:lvl5pPr marL="2286000" lvl="4" indent="-228600" algn="l">
              <a:lnSpc>
                <a:spcPct val="100000"/>
              </a:lnSpc>
              <a:spcBef>
                <a:spcPts val="300"/>
              </a:spcBef>
              <a:spcAft>
                <a:spcPts val="0"/>
              </a:spcAft>
              <a:buSzPts val="630"/>
              <a:buNone/>
              <a:defRPr sz="900"/>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69" name="Google Shape;69;p13"/>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cxnSp>
        <p:nvCxnSpPr>
          <p:cNvPr id="72" name="Google Shape;72;p13"/>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cxnSp>
        <p:nvCxnSpPr>
          <p:cNvPr id="73" name="Google Shape;73;p13"/>
          <p:cNvCxnSpPr/>
          <p:nvPr/>
        </p:nvCxnSpPr>
        <p:spPr>
          <a:xfrm rot="5400000">
            <a:off x="3160645" y="3324225"/>
            <a:ext cx="6035040" cy="0"/>
          </a:xfrm>
          <a:prstGeom prst="straightConnector1">
            <a:avLst/>
          </a:prstGeom>
          <a:noFill/>
          <a:ln w="9525" cap="flat" cmpd="sng">
            <a:solidFill>
              <a:schemeClr val="accent2"/>
            </a:solidFill>
            <a:prstDash val="dash"/>
            <a:round/>
            <a:headEnd type="none" w="sm" len="sm"/>
            <a:tailEnd type="none" w="sm" len="sm"/>
          </a:ln>
        </p:spPr>
      </p:cxnSp>
      <p:sp>
        <p:nvSpPr>
          <p:cNvPr id="74" name="Google Shape;74;p13"/>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75" name="Google Shape;75;p13"/>
          <p:cNvSpPr txBox="1">
            <a:spLocks noGrp="1"/>
          </p:cNvSpPr>
          <p:nvPr>
            <p:ph type="body" idx="2"/>
          </p:nvPr>
        </p:nvSpPr>
        <p:spPr>
          <a:xfrm>
            <a:off x="304800" y="304800"/>
            <a:ext cx="5715000" cy="5715000"/>
          </a:xfrm>
          <a:prstGeom prst="rect">
            <a:avLst/>
          </a:prstGeom>
          <a:noFill/>
          <a:ln>
            <a:noFill/>
          </a:ln>
        </p:spPr>
        <p:txBody>
          <a:bodyPr spcFirstLastPara="1" wrap="square" lIns="91425" tIns="45700" rIns="91425" bIns="45700" anchor="t" anchorCtr="0">
            <a:norm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Εικόνα με λεζάντα" type="picTx">
  <p:cSld name="PICTURE_WITH_CAPTION_TEXT">
    <p:bg>
      <p:bgPr>
        <a:solidFill>
          <a:schemeClr val="dk2"/>
        </a:solidFill>
        <a:effectLst/>
      </p:bgPr>
    </p:bg>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457200" y="500856"/>
            <a:ext cx="8229600" cy="674688"/>
          </a:xfrm>
          <a:prstGeom prst="rect">
            <a:avLst/>
          </a:prstGeom>
          <a:noFill/>
          <a:ln w="9525" cap="flat" cmpd="sng">
            <a:solidFill>
              <a:schemeClr val="accent1"/>
            </a:solidFill>
            <a:prstDash val="solid"/>
            <a:round/>
            <a:headEnd type="none" w="sm" len="sm"/>
            <a:tailEnd type="none" w="sm" len="sm"/>
          </a:ln>
        </p:spPr>
        <p:txBody>
          <a:bodyPr spcFirstLastPara="1" wrap="square" lIns="274300" tIns="45700" rIns="91425" bIns="45700" anchor="ctr" anchorCtr="0">
            <a:normAutofit/>
          </a:bodyPr>
          <a:lstStyle>
            <a:lvl1pPr lvl="0" algn="r">
              <a:lnSpc>
                <a:spcPct val="100000"/>
              </a:lnSpc>
              <a:spcBef>
                <a:spcPts val="0"/>
              </a:spcBef>
              <a:spcAft>
                <a:spcPts val="0"/>
              </a:spcAft>
              <a:buClr>
                <a:schemeClr val="lt1"/>
              </a:buClr>
              <a:buSzPts val="2000"/>
              <a:buFont typeface="Bookman Old Style"/>
              <a:buNone/>
              <a:defRPr sz="20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
          <p:cNvSpPr>
            <a:spLocks noGrp="1"/>
          </p:cNvSpPr>
          <p:nvPr>
            <p:ph type="pic" idx="2"/>
          </p:nvPr>
        </p:nvSpPr>
        <p:spPr>
          <a:xfrm>
            <a:off x="457200" y="1905000"/>
            <a:ext cx="8229600" cy="4270248"/>
          </a:xfrm>
          <a:prstGeom prst="rect">
            <a:avLst/>
          </a:prstGeom>
          <a:solidFill>
            <a:srgbClr val="BABABA"/>
          </a:solidFill>
          <a:ln>
            <a:noFill/>
          </a:ln>
        </p:spPr>
      </p:sp>
      <p:sp>
        <p:nvSpPr>
          <p:cNvPr id="79" name="Google Shape;79;p14"/>
          <p:cNvSpPr txBox="1">
            <a:spLocks noGrp="1"/>
          </p:cNvSpPr>
          <p:nvPr>
            <p:ph type="body" idx="1"/>
          </p:nvPr>
        </p:nvSpPr>
        <p:spPr>
          <a:xfrm>
            <a:off x="457200" y="1219200"/>
            <a:ext cx="8229600" cy="5334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SzPts val="1064"/>
              <a:buFont typeface="Gill Sans"/>
              <a:buNone/>
              <a:defRPr sz="1400"/>
            </a:lvl1pPr>
            <a:lvl2pPr marL="914400" lvl="1" indent="-286512" algn="l">
              <a:lnSpc>
                <a:spcPct val="100000"/>
              </a:lnSpc>
              <a:spcBef>
                <a:spcPts val="500"/>
              </a:spcBef>
              <a:spcAft>
                <a:spcPts val="0"/>
              </a:spcAft>
              <a:buSzPts val="912"/>
              <a:buChar char="?"/>
              <a:defRPr sz="1200"/>
            </a:lvl2pPr>
            <a:lvl3pPr marL="1371600" lvl="2" indent="-276860" algn="l">
              <a:lnSpc>
                <a:spcPct val="100000"/>
              </a:lnSpc>
              <a:spcBef>
                <a:spcPts val="500"/>
              </a:spcBef>
              <a:spcAft>
                <a:spcPts val="0"/>
              </a:spcAft>
              <a:buSzPts val="760"/>
              <a:buChar char="?"/>
              <a:defRPr sz="1000"/>
            </a:lvl3pPr>
            <a:lvl4pPr marL="1828800" lvl="3" indent="-268605" algn="l">
              <a:lnSpc>
                <a:spcPct val="100000"/>
              </a:lnSpc>
              <a:spcBef>
                <a:spcPts val="400"/>
              </a:spcBef>
              <a:spcAft>
                <a:spcPts val="0"/>
              </a:spcAft>
              <a:buSzPts val="630"/>
              <a:buChar char="◻"/>
              <a:defRPr sz="900"/>
            </a:lvl4pPr>
            <a:lvl5pPr marL="2286000" lvl="4" indent="-268604" algn="l">
              <a:lnSpc>
                <a:spcPct val="100000"/>
              </a:lnSpc>
              <a:spcBef>
                <a:spcPts val="300"/>
              </a:spcBef>
              <a:spcAft>
                <a:spcPts val="0"/>
              </a:spcAft>
              <a:buSzPts val="630"/>
              <a:buChar char="◻"/>
              <a:defRPr sz="900"/>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80" name="Google Shape;80;p14"/>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4"/>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4"/>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cxnSp>
        <p:nvCxnSpPr>
          <p:cNvPr id="83" name="Google Shape;83;p14"/>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84" name="Google Shape;84;p14"/>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85" name="Google Shape;85;p14"/>
          <p:cNvSpPr/>
          <p:nvPr/>
        </p:nvSpPr>
        <p:spPr>
          <a:xfrm>
            <a:off x="457200" y="500856"/>
            <a:ext cx="18288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457200" y="1219200"/>
            <a:ext cx="8229600" cy="4910328"/>
          </a:xfrm>
          <a:prstGeom prst="rect">
            <a:avLst/>
          </a:prstGeom>
          <a:noFill/>
          <a:ln>
            <a:noFill/>
          </a:ln>
        </p:spPr>
        <p:txBody>
          <a:bodyPr spcFirstLastPara="1" wrap="square" lIns="91425" tIns="45700" rIns="91425" bIns="45700" anchor="t" anchorCtr="0">
            <a:normAutofit/>
          </a:bodyPr>
          <a:lstStyle>
            <a:lvl1pPr marL="457200" marR="0" lvl="0" indent="-354076" algn="l" rtl="0">
              <a:lnSpc>
                <a:spcPct val="100000"/>
              </a:lnSpc>
              <a:spcBef>
                <a:spcPts val="600"/>
              </a:spcBef>
              <a:spcAft>
                <a:spcPts val="0"/>
              </a:spcAft>
              <a:buClr>
                <a:schemeClr val="accent1"/>
              </a:buClr>
              <a:buSzPts val="1976"/>
              <a:buFont typeface="Noto Sans"/>
              <a:buChar char="🞂"/>
              <a:defRPr sz="2600" b="0" i="0" u="none" strike="noStrike" cap="none">
                <a:solidFill>
                  <a:schemeClr val="dk1"/>
                </a:solidFill>
                <a:latin typeface="Gill Sans"/>
                <a:ea typeface="Gill Sans"/>
                <a:cs typeface="Gill Sans"/>
                <a:sym typeface="Gill Sans"/>
              </a:defRPr>
            </a:lvl1pPr>
            <a:lvl2pPr marL="914400" marR="0" lvl="1" indent="-339597" algn="l" rtl="0">
              <a:lnSpc>
                <a:spcPct val="100000"/>
              </a:lnSpc>
              <a:spcBef>
                <a:spcPts val="500"/>
              </a:spcBef>
              <a:spcAft>
                <a:spcPts val="0"/>
              </a:spcAft>
              <a:buClr>
                <a:schemeClr val="accent2"/>
              </a:buClr>
              <a:buSzPts val="1748"/>
              <a:buFont typeface="Noto Sans"/>
              <a:buChar char="🞂"/>
              <a:defRPr sz="2300" b="0" i="0" u="none" strike="noStrike" cap="none">
                <a:solidFill>
                  <a:schemeClr val="dk2"/>
                </a:solidFill>
                <a:latin typeface="Gill Sans"/>
                <a:ea typeface="Gill Sans"/>
                <a:cs typeface="Gill Sans"/>
                <a:sym typeface="Gill Sans"/>
              </a:defRPr>
            </a:lvl2pPr>
            <a:lvl3pPr marL="1371600" marR="0" lvl="2" indent="-325119" algn="l" rtl="0">
              <a:lnSpc>
                <a:spcPct val="100000"/>
              </a:lnSpc>
              <a:spcBef>
                <a:spcPts val="500"/>
              </a:spcBef>
              <a:spcAft>
                <a:spcPts val="0"/>
              </a:spcAft>
              <a:buClr>
                <a:srgbClr val="BABABA"/>
              </a:buClr>
              <a:buSzPts val="1520"/>
              <a:buFont typeface="Noto Sans"/>
              <a:buChar char="🞂"/>
              <a:defRPr sz="2000" b="0" i="0" u="none" strike="noStrike" cap="none">
                <a:solidFill>
                  <a:schemeClr val="dk1"/>
                </a:solidFill>
                <a:latin typeface="Gill Sans"/>
                <a:ea typeface="Gill Sans"/>
                <a:cs typeface="Gill Sans"/>
                <a:sym typeface="Gill Sans"/>
              </a:defRPr>
            </a:lvl3pPr>
            <a:lvl4pPr marL="1828800" marR="0" lvl="3" indent="-308610" algn="l" rtl="0">
              <a:lnSpc>
                <a:spcPct val="100000"/>
              </a:lnSpc>
              <a:spcBef>
                <a:spcPts val="400"/>
              </a:spcBef>
              <a:spcAft>
                <a:spcPts val="0"/>
              </a:spcAft>
              <a:buClr>
                <a:srgbClr val="8BA1B3"/>
              </a:buClr>
              <a:buSzPts val="1260"/>
              <a:buFont typeface="Noto Sans"/>
              <a:buChar char="◻"/>
              <a:defRPr sz="1800" b="0" i="0" u="none" strike="noStrike" cap="none">
                <a:solidFill>
                  <a:schemeClr val="dk1"/>
                </a:solidFill>
                <a:latin typeface="Gill Sans"/>
                <a:ea typeface="Gill Sans"/>
                <a:cs typeface="Gill Sans"/>
                <a:sym typeface="Gill Sans"/>
              </a:defRPr>
            </a:lvl4pPr>
            <a:lvl5pPr marL="2286000" marR="0" lvl="4" indent="-299720" algn="l" rtl="0">
              <a:lnSpc>
                <a:spcPct val="100000"/>
              </a:lnSpc>
              <a:spcBef>
                <a:spcPts val="300"/>
              </a:spcBef>
              <a:spcAft>
                <a:spcPts val="0"/>
              </a:spcAft>
              <a:buClr>
                <a:schemeClr val="accent2"/>
              </a:buClr>
              <a:buSzPts val="1120"/>
              <a:buFont typeface="Noto Sans"/>
              <a:buChar char="◻"/>
              <a:defRPr sz="1600" b="0" i="0" u="none" strike="noStrike" cap="none">
                <a:solidFill>
                  <a:schemeClr val="dk1"/>
                </a:solidFill>
                <a:latin typeface="Gill Sans"/>
                <a:ea typeface="Gill Sans"/>
                <a:cs typeface="Gill Sans"/>
                <a:sym typeface="Gill Sans"/>
              </a:defRPr>
            </a:lvl5pPr>
            <a:lvl6pPr marL="2743200" marR="0" lvl="5" indent="-304800" algn="l" rtl="0">
              <a:lnSpc>
                <a:spcPct val="100000"/>
              </a:lnSpc>
              <a:spcBef>
                <a:spcPts val="300"/>
              </a:spcBef>
              <a:spcAft>
                <a:spcPts val="0"/>
              </a:spcAft>
              <a:buClr>
                <a:srgbClr val="8BA1B3"/>
              </a:buClr>
              <a:buSzPts val="1200"/>
              <a:buFont typeface="Noto Sans"/>
              <a:buChar char="🞂"/>
              <a:defRPr sz="1600" b="0" i="0" u="none" strike="noStrike" cap="none">
                <a:solidFill>
                  <a:schemeClr val="dk1"/>
                </a:solidFill>
                <a:latin typeface="Gill Sans"/>
                <a:ea typeface="Gill Sans"/>
                <a:cs typeface="Gill Sans"/>
                <a:sym typeface="Gill Sans"/>
              </a:defRPr>
            </a:lvl6pPr>
            <a:lvl7pPr marL="3200400" marR="0" lvl="6" indent="-295275" algn="l" rtl="0">
              <a:lnSpc>
                <a:spcPct val="100000"/>
              </a:lnSpc>
              <a:spcBef>
                <a:spcPts val="300"/>
              </a:spcBef>
              <a:spcAft>
                <a:spcPts val="0"/>
              </a:spcAft>
              <a:buClr>
                <a:srgbClr val="646C8F"/>
              </a:buClr>
              <a:buSzPts val="1050"/>
              <a:buFont typeface="Noto Sans"/>
              <a:buChar char="🞂"/>
              <a:defRPr sz="1400" b="0" i="0" u="none" strike="noStrike" cap="none">
                <a:solidFill>
                  <a:schemeClr val="dk1"/>
                </a:solidFill>
                <a:latin typeface="Gill Sans"/>
                <a:ea typeface="Gill Sans"/>
                <a:cs typeface="Gill Sans"/>
                <a:sym typeface="Gill Sans"/>
              </a:defRPr>
            </a:lvl7pPr>
            <a:lvl8pPr marL="3657600" marR="0" lvl="7" indent="-295275" algn="l" rtl="0">
              <a:lnSpc>
                <a:spcPct val="100000"/>
              </a:lnSpc>
              <a:spcBef>
                <a:spcPts val="300"/>
              </a:spcBef>
              <a:spcAft>
                <a:spcPts val="0"/>
              </a:spcAft>
              <a:buClr>
                <a:srgbClr val="BABABA"/>
              </a:buClr>
              <a:buSzPts val="1050"/>
              <a:buFont typeface="Noto Sans"/>
              <a:buChar char="🞂"/>
              <a:defRPr sz="1400" b="0" i="0" u="none" strike="noStrike" cap="none">
                <a:solidFill>
                  <a:schemeClr val="dk1"/>
                </a:solidFill>
                <a:latin typeface="Gill Sans"/>
                <a:ea typeface="Gill Sans"/>
                <a:cs typeface="Gill Sans"/>
                <a:sym typeface="Gill Sans"/>
              </a:defRPr>
            </a:lvl8pPr>
            <a:lvl9pPr marL="4114800" marR="0" lvl="8" indent="-285750" algn="l" rtl="0">
              <a:lnSpc>
                <a:spcPct val="100000"/>
              </a:lnSpc>
              <a:spcBef>
                <a:spcPts val="300"/>
              </a:spcBef>
              <a:spcAft>
                <a:spcPts val="0"/>
              </a:spcAft>
              <a:buClr>
                <a:srgbClr val="9FB8CD"/>
              </a:buClr>
              <a:buSzPts val="900"/>
              <a:buFont typeface="Noto Sans"/>
              <a:buChar char="🞂"/>
              <a:defRPr sz="1200" b="0" i="0" u="none" strike="noStrike" cap="none">
                <a:solidFill>
                  <a:schemeClr val="dk1"/>
                </a:solidFill>
                <a:latin typeface="Gill Sans"/>
                <a:ea typeface="Gill Sans"/>
                <a:cs typeface="Gill Sans"/>
                <a:sym typeface="Gill Sans"/>
              </a:defRPr>
            </a:lvl9pPr>
          </a:lstStyle>
          <a:p>
            <a:endParaRPr/>
          </a:p>
        </p:txBody>
      </p:sp>
      <p:sp>
        <p:nvSpPr>
          <p:cNvPr id="8" name="Google Shape;8;p5"/>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9" name="Google Shape;9;p5"/>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0" name="Google Shape;10;p5"/>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cxnSp>
        <p:nvCxnSpPr>
          <p:cNvPr id="11" name="Google Shape;11;p5"/>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cxnSp>
        <p:nvCxnSpPr>
          <p:cNvPr id="12" name="Google Shape;12;p5"/>
          <p:cNvCxnSpPr/>
          <p:nvPr/>
        </p:nvCxnSpPr>
        <p:spPr>
          <a:xfrm>
            <a:off x="457200" y="1143000"/>
            <a:ext cx="8229600" cy="0"/>
          </a:xfrm>
          <a:prstGeom prst="straightConnector1">
            <a:avLst/>
          </a:prstGeom>
          <a:noFill/>
          <a:ln w="9525" cap="flat" cmpd="sng">
            <a:solidFill>
              <a:schemeClr val="accent2"/>
            </a:solidFill>
            <a:prstDash val="dash"/>
            <a:round/>
            <a:headEnd type="none" w="sm" len="sm"/>
            <a:tailEnd type="none" w="sm" len="sm"/>
          </a:ln>
        </p:spPr>
      </p:cxnSp>
      <p:sp>
        <p:nvSpPr>
          <p:cNvPr id="13" name="Google Shape;13;p5"/>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g15a542596b1_1_1463"/>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Google Shape;103;g15a542596b1_1_1463"/>
          <p:cNvSpPr txBox="1">
            <a:spLocks noGrp="1"/>
          </p:cNvSpPr>
          <p:nvPr>
            <p:ph type="body" idx="1"/>
          </p:nvPr>
        </p:nvSpPr>
        <p:spPr>
          <a:xfrm>
            <a:off x="457200" y="1219200"/>
            <a:ext cx="8229600" cy="4910400"/>
          </a:xfrm>
          <a:prstGeom prst="rect">
            <a:avLst/>
          </a:prstGeom>
          <a:noFill/>
          <a:ln>
            <a:noFill/>
          </a:ln>
        </p:spPr>
        <p:txBody>
          <a:bodyPr spcFirstLastPara="1" wrap="square" lIns="91425" tIns="45700" rIns="91425" bIns="45700" anchor="t" anchorCtr="0">
            <a:normAutofit/>
          </a:bodyPr>
          <a:lstStyle>
            <a:lvl1pPr marL="457200" marR="0" lvl="0" indent="-354076" algn="l" rtl="0">
              <a:lnSpc>
                <a:spcPct val="100000"/>
              </a:lnSpc>
              <a:spcBef>
                <a:spcPts val="600"/>
              </a:spcBef>
              <a:spcAft>
                <a:spcPts val="0"/>
              </a:spcAft>
              <a:buClr>
                <a:schemeClr val="accent1"/>
              </a:buClr>
              <a:buSzPts val="1976"/>
              <a:buFont typeface="Noto Sans"/>
              <a:buChar char="🞂"/>
              <a:defRPr sz="2600" b="0" i="0" u="none" strike="noStrike" cap="none">
                <a:solidFill>
                  <a:schemeClr val="dk1"/>
                </a:solidFill>
                <a:latin typeface="Gill Sans"/>
                <a:ea typeface="Gill Sans"/>
                <a:cs typeface="Gill Sans"/>
                <a:sym typeface="Gill Sans"/>
              </a:defRPr>
            </a:lvl1pPr>
            <a:lvl2pPr marL="914400" marR="0" lvl="1" indent="-339597" algn="l" rtl="0">
              <a:lnSpc>
                <a:spcPct val="100000"/>
              </a:lnSpc>
              <a:spcBef>
                <a:spcPts val="500"/>
              </a:spcBef>
              <a:spcAft>
                <a:spcPts val="0"/>
              </a:spcAft>
              <a:buClr>
                <a:schemeClr val="accent2"/>
              </a:buClr>
              <a:buSzPts val="1748"/>
              <a:buFont typeface="Noto Sans"/>
              <a:buChar char="🞂"/>
              <a:defRPr sz="2300" b="0" i="0" u="none" strike="noStrike" cap="none">
                <a:solidFill>
                  <a:schemeClr val="dk2"/>
                </a:solidFill>
                <a:latin typeface="Gill Sans"/>
                <a:ea typeface="Gill Sans"/>
                <a:cs typeface="Gill Sans"/>
                <a:sym typeface="Gill Sans"/>
              </a:defRPr>
            </a:lvl2pPr>
            <a:lvl3pPr marL="1371600" marR="0" lvl="2" indent="-325119" algn="l" rtl="0">
              <a:lnSpc>
                <a:spcPct val="100000"/>
              </a:lnSpc>
              <a:spcBef>
                <a:spcPts val="500"/>
              </a:spcBef>
              <a:spcAft>
                <a:spcPts val="0"/>
              </a:spcAft>
              <a:buClr>
                <a:srgbClr val="BABABA"/>
              </a:buClr>
              <a:buSzPts val="1520"/>
              <a:buFont typeface="Noto Sans"/>
              <a:buChar char="🞂"/>
              <a:defRPr sz="2000" b="0" i="0" u="none" strike="noStrike" cap="none">
                <a:solidFill>
                  <a:schemeClr val="dk1"/>
                </a:solidFill>
                <a:latin typeface="Gill Sans"/>
                <a:ea typeface="Gill Sans"/>
                <a:cs typeface="Gill Sans"/>
                <a:sym typeface="Gill Sans"/>
              </a:defRPr>
            </a:lvl3pPr>
            <a:lvl4pPr marL="1828800" marR="0" lvl="3" indent="-308610" algn="l" rtl="0">
              <a:lnSpc>
                <a:spcPct val="100000"/>
              </a:lnSpc>
              <a:spcBef>
                <a:spcPts val="400"/>
              </a:spcBef>
              <a:spcAft>
                <a:spcPts val="0"/>
              </a:spcAft>
              <a:buClr>
                <a:srgbClr val="8BA1B3"/>
              </a:buClr>
              <a:buSzPts val="1260"/>
              <a:buFont typeface="Noto Sans"/>
              <a:buChar char="◻"/>
              <a:defRPr sz="1800" b="0" i="0" u="none" strike="noStrike" cap="none">
                <a:solidFill>
                  <a:schemeClr val="dk1"/>
                </a:solidFill>
                <a:latin typeface="Gill Sans"/>
                <a:ea typeface="Gill Sans"/>
                <a:cs typeface="Gill Sans"/>
                <a:sym typeface="Gill Sans"/>
              </a:defRPr>
            </a:lvl4pPr>
            <a:lvl5pPr marL="2286000" marR="0" lvl="4" indent="-299720" algn="l" rtl="0">
              <a:lnSpc>
                <a:spcPct val="100000"/>
              </a:lnSpc>
              <a:spcBef>
                <a:spcPts val="300"/>
              </a:spcBef>
              <a:spcAft>
                <a:spcPts val="0"/>
              </a:spcAft>
              <a:buClr>
                <a:schemeClr val="accent2"/>
              </a:buClr>
              <a:buSzPts val="1120"/>
              <a:buFont typeface="Noto Sans"/>
              <a:buChar char="◻"/>
              <a:defRPr sz="1600" b="0" i="0" u="none" strike="noStrike" cap="none">
                <a:solidFill>
                  <a:schemeClr val="dk1"/>
                </a:solidFill>
                <a:latin typeface="Gill Sans"/>
                <a:ea typeface="Gill Sans"/>
                <a:cs typeface="Gill Sans"/>
                <a:sym typeface="Gill Sans"/>
              </a:defRPr>
            </a:lvl5pPr>
            <a:lvl6pPr marL="2743200" marR="0" lvl="5" indent="-304800" algn="l" rtl="0">
              <a:lnSpc>
                <a:spcPct val="100000"/>
              </a:lnSpc>
              <a:spcBef>
                <a:spcPts val="300"/>
              </a:spcBef>
              <a:spcAft>
                <a:spcPts val="0"/>
              </a:spcAft>
              <a:buClr>
                <a:srgbClr val="8BA1B3"/>
              </a:buClr>
              <a:buSzPts val="1200"/>
              <a:buFont typeface="Noto Sans"/>
              <a:buChar char="🞂"/>
              <a:defRPr sz="1600" b="0" i="0" u="none" strike="noStrike" cap="none">
                <a:solidFill>
                  <a:schemeClr val="dk1"/>
                </a:solidFill>
                <a:latin typeface="Gill Sans"/>
                <a:ea typeface="Gill Sans"/>
                <a:cs typeface="Gill Sans"/>
                <a:sym typeface="Gill Sans"/>
              </a:defRPr>
            </a:lvl6pPr>
            <a:lvl7pPr marL="3200400" marR="0" lvl="6" indent="-295275" algn="l" rtl="0">
              <a:lnSpc>
                <a:spcPct val="100000"/>
              </a:lnSpc>
              <a:spcBef>
                <a:spcPts val="300"/>
              </a:spcBef>
              <a:spcAft>
                <a:spcPts val="0"/>
              </a:spcAft>
              <a:buClr>
                <a:srgbClr val="646C8F"/>
              </a:buClr>
              <a:buSzPts val="1050"/>
              <a:buFont typeface="Noto Sans"/>
              <a:buChar char="🞂"/>
              <a:defRPr sz="1400" b="0" i="0" u="none" strike="noStrike" cap="none">
                <a:solidFill>
                  <a:schemeClr val="dk1"/>
                </a:solidFill>
                <a:latin typeface="Gill Sans"/>
                <a:ea typeface="Gill Sans"/>
                <a:cs typeface="Gill Sans"/>
                <a:sym typeface="Gill Sans"/>
              </a:defRPr>
            </a:lvl7pPr>
            <a:lvl8pPr marL="3657600" marR="0" lvl="7" indent="-295275" algn="l" rtl="0">
              <a:lnSpc>
                <a:spcPct val="100000"/>
              </a:lnSpc>
              <a:spcBef>
                <a:spcPts val="300"/>
              </a:spcBef>
              <a:spcAft>
                <a:spcPts val="0"/>
              </a:spcAft>
              <a:buClr>
                <a:srgbClr val="BABABA"/>
              </a:buClr>
              <a:buSzPts val="1050"/>
              <a:buFont typeface="Noto Sans"/>
              <a:buChar char="🞂"/>
              <a:defRPr sz="1400" b="0" i="0" u="none" strike="noStrike" cap="none">
                <a:solidFill>
                  <a:schemeClr val="dk1"/>
                </a:solidFill>
                <a:latin typeface="Gill Sans"/>
                <a:ea typeface="Gill Sans"/>
                <a:cs typeface="Gill Sans"/>
                <a:sym typeface="Gill Sans"/>
              </a:defRPr>
            </a:lvl8pPr>
            <a:lvl9pPr marL="4114800" marR="0" lvl="8" indent="-285750" algn="l" rtl="0">
              <a:lnSpc>
                <a:spcPct val="100000"/>
              </a:lnSpc>
              <a:spcBef>
                <a:spcPts val="300"/>
              </a:spcBef>
              <a:spcAft>
                <a:spcPts val="0"/>
              </a:spcAft>
              <a:buClr>
                <a:srgbClr val="9FB8CD"/>
              </a:buClr>
              <a:buSzPts val="900"/>
              <a:buFont typeface="Noto Sans"/>
              <a:buChar char="🞂"/>
              <a:defRPr sz="1200" b="0" i="0" u="none" strike="noStrike" cap="none">
                <a:solidFill>
                  <a:schemeClr val="dk1"/>
                </a:solidFill>
                <a:latin typeface="Gill Sans"/>
                <a:ea typeface="Gill Sans"/>
                <a:cs typeface="Gill Sans"/>
                <a:sym typeface="Gill Sans"/>
              </a:defRPr>
            </a:lvl9pPr>
          </a:lstStyle>
          <a:p>
            <a:endParaRPr/>
          </a:p>
        </p:txBody>
      </p:sp>
      <p:sp>
        <p:nvSpPr>
          <p:cNvPr id="104" name="Google Shape;104;g15a542596b1_1_1463"/>
          <p:cNvSpPr txBox="1">
            <a:spLocks noGrp="1"/>
          </p:cNvSpPr>
          <p:nvPr>
            <p:ph type="dt" idx="10"/>
          </p:nvPr>
        </p:nvSpPr>
        <p:spPr>
          <a:xfrm>
            <a:off x="6400800" y="6356350"/>
            <a:ext cx="2289000" cy="3657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05" name="Google Shape;105;g15a542596b1_1_1463"/>
          <p:cNvSpPr txBox="1">
            <a:spLocks noGrp="1"/>
          </p:cNvSpPr>
          <p:nvPr>
            <p:ph type="ftr" idx="11"/>
          </p:nvPr>
        </p:nvSpPr>
        <p:spPr>
          <a:xfrm>
            <a:off x="2898648" y="6356350"/>
            <a:ext cx="3505200" cy="3657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06" name="Google Shape;106;g15a542596b1_1_1463"/>
          <p:cNvSpPr txBox="1">
            <a:spLocks noGrp="1"/>
          </p:cNvSpPr>
          <p:nvPr>
            <p:ph type="sldNum" idx="12"/>
          </p:nvPr>
        </p:nvSpPr>
        <p:spPr>
          <a:xfrm>
            <a:off x="612648" y="6356350"/>
            <a:ext cx="1981200" cy="3657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cxnSp>
        <p:nvCxnSpPr>
          <p:cNvPr id="107" name="Google Shape;107;g15a542596b1_1_1463"/>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cxnSp>
        <p:nvCxnSpPr>
          <p:cNvPr id="108" name="Google Shape;108;g15a542596b1_1_1463"/>
          <p:cNvCxnSpPr/>
          <p:nvPr/>
        </p:nvCxnSpPr>
        <p:spPr>
          <a:xfrm>
            <a:off x="457200" y="1143000"/>
            <a:ext cx="8229600" cy="0"/>
          </a:xfrm>
          <a:prstGeom prst="straightConnector1">
            <a:avLst/>
          </a:prstGeom>
          <a:noFill/>
          <a:ln w="9525" cap="flat" cmpd="sng">
            <a:solidFill>
              <a:schemeClr val="accent2"/>
            </a:solidFill>
            <a:prstDash val="dash"/>
            <a:round/>
            <a:headEnd type="none" w="sm" len="sm"/>
            <a:tailEnd type="none" w="sm" len="sm"/>
          </a:ln>
        </p:spPr>
      </p:cxnSp>
      <p:sp>
        <p:nvSpPr>
          <p:cNvPr id="109" name="Google Shape;109;g15a542596b1_1_1463"/>
          <p:cNvSpPr/>
          <p:nvPr/>
        </p:nvSpPr>
        <p:spPr>
          <a:xfrm rot="5400000">
            <a:off x="419131" y="6467458"/>
            <a:ext cx="190800" cy="120300"/>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jpeg"/><Relationship Id="rId5" Type="http://schemas.openxmlformats.org/officeDocument/2006/relationships/image" Target="../media/image8.jpeg"/><Relationship Id="rId10" Type="http://schemas.openxmlformats.org/officeDocument/2006/relationships/image" Target="../media/image2.png"/><Relationship Id="rId4" Type="http://schemas.openxmlformats.org/officeDocument/2006/relationships/image" Target="../media/image6.jpeg"/><Relationship Id="rId9"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36.png"/><Relationship Id="rId7"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datascience.hubs.vidyard.com/watch/CYfbzzj57RPfCwoMnEHD4M" TargetMode="External"/><Relationship Id="rId7"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en.wikipedia.org/wiki/Graph_(abstract_data_type)" TargetMode="External"/><Relationship Id="rId4" Type="http://schemas.openxmlformats.org/officeDocument/2006/relationships/hyperlink" Target="https://en.wikipedia.org/wiki/Artificial_neural_networ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Training_data"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hyperlink" Target="https://en.wikipedia.org/wiki/Artificial_neural_network"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1.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58.jpeg"/></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2.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0.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6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69.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70.png"/><Relationship Id="rId4" Type="http://schemas.openxmlformats.org/officeDocument/2006/relationships/image" Target="../media/image1.jpeg"/></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76.png"/><Relationship Id="rId11" Type="http://schemas.openxmlformats.org/officeDocument/2006/relationships/image" Target="../media/image79.png"/><Relationship Id="rId5" Type="http://schemas.openxmlformats.org/officeDocument/2006/relationships/image" Target="../media/image75.png"/><Relationship Id="rId10" Type="http://schemas.openxmlformats.org/officeDocument/2006/relationships/image" Target="../media/image1.jpeg"/><Relationship Id="rId4" Type="http://schemas.openxmlformats.org/officeDocument/2006/relationships/image" Target="../media/image74.png"/><Relationship Id="rId9" Type="http://schemas.openxmlformats.org/officeDocument/2006/relationships/image" Target="../media/image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hyperlink" Target="http://vision.princeton.edu/projects/2014/3DShapeNets/" TargetMode="External"/><Relationship Id="rId2" Type="http://schemas.openxmlformats.org/officeDocument/2006/relationships/notesSlide" Target="../notesSlides/notesSlide62.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80.png"/></Relationships>
</file>

<file path=ppt/slides/_rels/slide6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71.png"/><Relationship Id="rId7"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70.png"/></Relationships>
</file>

<file path=ppt/slides/_rels/slide6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64.xml"/><Relationship Id="rId1" Type="http://schemas.openxmlformats.org/officeDocument/2006/relationships/slideLayout" Target="../slideLayouts/slideLayout1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1.jpeg"/></Relationships>
</file>

<file path=ppt/slides/_rels/slide6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5.xml"/><Relationship Id="rId1" Type="http://schemas.openxmlformats.org/officeDocument/2006/relationships/slideLayout" Target="../slideLayouts/slideLayout12.xml"/><Relationship Id="rId6" Type="http://schemas.openxmlformats.org/officeDocument/2006/relationships/image" Target="../media/image89.png"/><Relationship Id="rId5" Type="http://schemas.openxmlformats.org/officeDocument/2006/relationships/image" Target="../media/image1.jpe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6.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7.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1.xml"/><Relationship Id="rId1" Type="http://schemas.openxmlformats.org/officeDocument/2006/relationships/video" Target="file:///C:\Users\user\Desktop\2022-10-27%2010-55-15.mp4"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
          <p:cNvSpPr txBox="1">
            <a:spLocks noGrp="1"/>
          </p:cNvSpPr>
          <p:nvPr>
            <p:ph type="ctrTitle"/>
          </p:nvPr>
        </p:nvSpPr>
        <p:spPr>
          <a:xfrm>
            <a:off x="1219200" y="3886200"/>
            <a:ext cx="6858000" cy="990600"/>
          </a:xfrm>
          <a:prstGeom prst="rect">
            <a:avLst/>
          </a:prstGeom>
          <a:noFill/>
          <a:ln>
            <a:noFill/>
          </a:ln>
        </p:spPr>
        <p:txBody>
          <a:bodyPr spcFirstLastPara="1" wrap="square" lIns="91425" tIns="45700" rIns="91425" bIns="45700" anchor="t" anchorCtr="0">
            <a:normAutofit fontScale="90000"/>
          </a:bodyPr>
          <a:lstStyle/>
          <a:p>
            <a:pPr marL="0" lvl="0" indent="0" algn="r" rtl="0">
              <a:lnSpc>
                <a:spcPct val="100000"/>
              </a:lnSpc>
              <a:spcBef>
                <a:spcPts val="0"/>
              </a:spcBef>
              <a:spcAft>
                <a:spcPts val="0"/>
              </a:spcAft>
              <a:buClr>
                <a:schemeClr val="dk1"/>
              </a:buClr>
              <a:buSzPct val="100000"/>
              <a:buFont typeface="Bookman Old Style"/>
              <a:buNone/>
            </a:pPr>
            <a:r>
              <a:rPr lang="en-US"/>
              <a:t>The use of deep learning algorithms in geometries</a:t>
            </a:r>
            <a:endParaRPr/>
          </a:p>
        </p:txBody>
      </p:sp>
      <p:sp>
        <p:nvSpPr>
          <p:cNvPr id="211" name="Google Shape;211;p1"/>
          <p:cNvSpPr txBox="1">
            <a:spLocks noGrp="1"/>
          </p:cNvSpPr>
          <p:nvPr>
            <p:ph type="subTitle" idx="1"/>
          </p:nvPr>
        </p:nvSpPr>
        <p:spPr>
          <a:xfrm>
            <a:off x="1019250" y="5124450"/>
            <a:ext cx="7286400" cy="7554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SzPts val="836"/>
              <a:buNone/>
            </a:pPr>
            <a:r>
              <a:rPr lang="en-US" sz="1500" b="1" dirty="0"/>
              <a:t>Tutorial</a:t>
            </a:r>
            <a:endParaRPr sz="1500" b="1"/>
          </a:p>
          <a:p>
            <a:pPr marL="0" lvl="0" indent="0" algn="ctr" rtl="0">
              <a:lnSpc>
                <a:spcPct val="80000"/>
              </a:lnSpc>
              <a:spcBef>
                <a:spcPts val="0"/>
              </a:spcBef>
              <a:spcAft>
                <a:spcPts val="0"/>
              </a:spcAft>
              <a:buSzPts val="836"/>
              <a:buNone/>
            </a:pPr>
            <a:r>
              <a:rPr lang="en-US" sz="1400" b="1" dirty="0" err="1" smtClean="0"/>
              <a:t>Chrysoula</a:t>
            </a:r>
            <a:r>
              <a:rPr lang="en-US" sz="1400" b="1" dirty="0" smtClean="0"/>
              <a:t> </a:t>
            </a:r>
            <a:r>
              <a:rPr lang="en-US" sz="1400" b="1" dirty="0" err="1"/>
              <a:t>Tzermia</a:t>
            </a:r>
            <a:r>
              <a:rPr lang="en-US" sz="1400" b="1" dirty="0"/>
              <a:t> and </a:t>
            </a:r>
            <a:r>
              <a:rPr lang="en-US" sz="1400" b="1" dirty="0" err="1"/>
              <a:t>Athanasios</a:t>
            </a:r>
            <a:r>
              <a:rPr lang="en-US" sz="1400" b="1" dirty="0"/>
              <a:t> G. </a:t>
            </a:r>
            <a:r>
              <a:rPr lang="en-US" sz="1400" b="1" dirty="0" err="1"/>
              <a:t>Malamos</a:t>
            </a:r>
            <a:r>
              <a:rPr lang="en-US" sz="1400" b="1" dirty="0"/>
              <a:t>,</a:t>
            </a:r>
            <a:r>
              <a:rPr lang="en-US" sz="1400" dirty="0"/>
              <a:t> </a:t>
            </a:r>
            <a:endParaRPr sz="1400"/>
          </a:p>
          <a:p>
            <a:pPr marL="0" lvl="0" indent="0" algn="ctr" rtl="0">
              <a:lnSpc>
                <a:spcPct val="80000"/>
              </a:lnSpc>
              <a:spcBef>
                <a:spcPts val="0"/>
              </a:spcBef>
              <a:spcAft>
                <a:spcPts val="0"/>
              </a:spcAft>
              <a:buSzPts val="836"/>
              <a:buNone/>
            </a:pPr>
            <a:r>
              <a:rPr lang="en-US" sz="1400" dirty="0"/>
              <a:t>Dept of Electrical and Computer Engineering, Hellenic Mediterranean University</a:t>
            </a:r>
            <a:endParaRPr sz="1400"/>
          </a:p>
        </p:txBody>
      </p:sp>
      <p:pic>
        <p:nvPicPr>
          <p:cNvPr id="212" name="Google Shape;212;p1"/>
          <p:cNvPicPr preferRelativeResize="0"/>
          <p:nvPr/>
        </p:nvPicPr>
        <p:blipFill rotWithShape="1">
          <a:blip r:embed="rId3">
            <a:alphaModFix/>
          </a:blip>
          <a:srcRect/>
          <a:stretch/>
        </p:blipFill>
        <p:spPr>
          <a:xfrm>
            <a:off x="5408500" y="1049875"/>
            <a:ext cx="2820950" cy="1430500"/>
          </a:xfrm>
          <a:prstGeom prst="rect">
            <a:avLst/>
          </a:prstGeom>
          <a:noFill/>
          <a:ln>
            <a:noFill/>
          </a:ln>
        </p:spPr>
      </p:pic>
      <p:pic>
        <p:nvPicPr>
          <p:cNvPr id="213" name="Google Shape;213;p1"/>
          <p:cNvPicPr preferRelativeResize="0"/>
          <p:nvPr/>
        </p:nvPicPr>
        <p:blipFill rotWithShape="1">
          <a:blip r:embed="rId4">
            <a:alphaModFix/>
          </a:blip>
          <a:srcRect/>
          <a:stretch/>
        </p:blipFill>
        <p:spPr>
          <a:xfrm>
            <a:off x="1219200" y="687599"/>
            <a:ext cx="1998026" cy="1998026"/>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156eac9b5a1_1_250"/>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Neurons, weights and bias</a:t>
            </a:r>
            <a:endParaRPr/>
          </a:p>
        </p:txBody>
      </p:sp>
      <p:sp>
        <p:nvSpPr>
          <p:cNvPr id="561" name="Google Shape;561;g156eac9b5a1_1_250"/>
          <p:cNvSpPr/>
          <p:nvPr/>
        </p:nvSpPr>
        <p:spPr>
          <a:xfrm>
            <a:off x="1169625" y="1979938"/>
            <a:ext cx="492600" cy="492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x1</a:t>
            </a:r>
            <a:endParaRPr sz="1200" b="0" i="0" u="none" strike="noStrike" cap="none">
              <a:solidFill>
                <a:srgbClr val="000000"/>
              </a:solidFill>
              <a:latin typeface="Arial"/>
              <a:ea typeface="Arial"/>
              <a:cs typeface="Arial"/>
              <a:sym typeface="Arial"/>
            </a:endParaRPr>
          </a:p>
        </p:txBody>
      </p:sp>
      <p:sp>
        <p:nvSpPr>
          <p:cNvPr id="562" name="Google Shape;562;g156eac9b5a1_1_250"/>
          <p:cNvSpPr/>
          <p:nvPr/>
        </p:nvSpPr>
        <p:spPr>
          <a:xfrm>
            <a:off x="1169625" y="2607063"/>
            <a:ext cx="492600" cy="492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x2</a:t>
            </a:r>
            <a:endParaRPr sz="1000" b="0" i="0" u="none" strike="noStrike" cap="none">
              <a:solidFill>
                <a:srgbClr val="000000"/>
              </a:solidFill>
              <a:latin typeface="Arial"/>
              <a:ea typeface="Arial"/>
              <a:cs typeface="Arial"/>
              <a:sym typeface="Arial"/>
            </a:endParaRPr>
          </a:p>
        </p:txBody>
      </p:sp>
      <p:sp>
        <p:nvSpPr>
          <p:cNvPr id="563" name="Google Shape;563;g156eac9b5a1_1_250"/>
          <p:cNvSpPr/>
          <p:nvPr/>
        </p:nvSpPr>
        <p:spPr>
          <a:xfrm>
            <a:off x="2250625" y="2229013"/>
            <a:ext cx="492600" cy="492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Σ</a:t>
            </a:r>
            <a:endParaRPr sz="1400" b="0" i="0" u="none" strike="noStrike" cap="none">
              <a:solidFill>
                <a:srgbClr val="000000"/>
              </a:solidFill>
              <a:latin typeface="Arial"/>
              <a:ea typeface="Arial"/>
              <a:cs typeface="Arial"/>
              <a:sym typeface="Arial"/>
            </a:endParaRPr>
          </a:p>
        </p:txBody>
      </p:sp>
      <p:sp>
        <p:nvSpPr>
          <p:cNvPr id="564" name="Google Shape;564;g156eac9b5a1_1_250"/>
          <p:cNvSpPr/>
          <p:nvPr/>
        </p:nvSpPr>
        <p:spPr>
          <a:xfrm>
            <a:off x="3270775" y="2229013"/>
            <a:ext cx="492600" cy="492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y</a:t>
            </a:r>
            <a:endParaRPr sz="1400" b="0" i="0" u="none" strike="noStrike" cap="none">
              <a:solidFill>
                <a:srgbClr val="000000"/>
              </a:solidFill>
              <a:latin typeface="Arial"/>
              <a:ea typeface="Arial"/>
              <a:cs typeface="Arial"/>
              <a:sym typeface="Arial"/>
            </a:endParaRPr>
          </a:p>
        </p:txBody>
      </p:sp>
      <p:cxnSp>
        <p:nvCxnSpPr>
          <p:cNvPr id="565" name="Google Shape;565;g156eac9b5a1_1_250"/>
          <p:cNvCxnSpPr>
            <a:stCxn id="561" idx="6"/>
            <a:endCxn id="563" idx="2"/>
          </p:cNvCxnSpPr>
          <p:nvPr/>
        </p:nvCxnSpPr>
        <p:spPr>
          <a:xfrm>
            <a:off x="1662225" y="2226238"/>
            <a:ext cx="588300" cy="249000"/>
          </a:xfrm>
          <a:prstGeom prst="straightConnector1">
            <a:avLst/>
          </a:prstGeom>
          <a:noFill/>
          <a:ln w="9525" cap="flat" cmpd="sng">
            <a:solidFill>
              <a:schemeClr val="dk2"/>
            </a:solidFill>
            <a:prstDash val="solid"/>
            <a:round/>
            <a:headEnd type="none" w="sm" len="sm"/>
            <a:tailEnd type="triangle" w="med" len="med"/>
          </a:ln>
        </p:spPr>
      </p:cxnSp>
      <p:cxnSp>
        <p:nvCxnSpPr>
          <p:cNvPr id="566" name="Google Shape;566;g156eac9b5a1_1_250"/>
          <p:cNvCxnSpPr>
            <a:stCxn id="562" idx="6"/>
            <a:endCxn id="563" idx="2"/>
          </p:cNvCxnSpPr>
          <p:nvPr/>
        </p:nvCxnSpPr>
        <p:spPr>
          <a:xfrm rot="10800000" flipH="1">
            <a:off x="1662225" y="2475363"/>
            <a:ext cx="588300" cy="378000"/>
          </a:xfrm>
          <a:prstGeom prst="straightConnector1">
            <a:avLst/>
          </a:prstGeom>
          <a:noFill/>
          <a:ln w="9525" cap="flat" cmpd="sng">
            <a:solidFill>
              <a:schemeClr val="dk2"/>
            </a:solidFill>
            <a:prstDash val="solid"/>
            <a:round/>
            <a:headEnd type="none" w="sm" len="sm"/>
            <a:tailEnd type="triangle" w="med" len="med"/>
          </a:ln>
        </p:spPr>
      </p:cxnSp>
      <p:cxnSp>
        <p:nvCxnSpPr>
          <p:cNvPr id="567" name="Google Shape;567;g156eac9b5a1_1_250"/>
          <p:cNvCxnSpPr>
            <a:stCxn id="563" idx="6"/>
            <a:endCxn id="564" idx="2"/>
          </p:cNvCxnSpPr>
          <p:nvPr/>
        </p:nvCxnSpPr>
        <p:spPr>
          <a:xfrm>
            <a:off x="2743225" y="2475313"/>
            <a:ext cx="527700" cy="0"/>
          </a:xfrm>
          <a:prstGeom prst="straightConnector1">
            <a:avLst/>
          </a:prstGeom>
          <a:noFill/>
          <a:ln w="9525" cap="flat" cmpd="sng">
            <a:solidFill>
              <a:schemeClr val="dk2"/>
            </a:solidFill>
            <a:prstDash val="solid"/>
            <a:round/>
            <a:headEnd type="none" w="sm" len="sm"/>
            <a:tailEnd type="triangle" w="med" len="med"/>
          </a:ln>
        </p:spPr>
      </p:cxnSp>
      <p:sp>
        <p:nvSpPr>
          <p:cNvPr id="568" name="Google Shape;568;g156eac9b5a1_1_250"/>
          <p:cNvSpPr txBox="1"/>
          <p:nvPr/>
        </p:nvSpPr>
        <p:spPr>
          <a:xfrm>
            <a:off x="1888725" y="2026138"/>
            <a:ext cx="527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w1</a:t>
            </a:r>
            <a:endParaRPr sz="1400" b="0" i="0" u="none" strike="noStrike" cap="none">
              <a:solidFill>
                <a:srgbClr val="000000"/>
              </a:solidFill>
              <a:latin typeface="Gill Sans"/>
              <a:ea typeface="Gill Sans"/>
              <a:cs typeface="Gill Sans"/>
              <a:sym typeface="Gill Sans"/>
            </a:endParaRPr>
          </a:p>
        </p:txBody>
      </p:sp>
      <p:sp>
        <p:nvSpPr>
          <p:cNvPr id="569" name="Google Shape;569;g156eac9b5a1_1_250"/>
          <p:cNvSpPr txBox="1"/>
          <p:nvPr/>
        </p:nvSpPr>
        <p:spPr>
          <a:xfrm>
            <a:off x="1888725" y="2521113"/>
            <a:ext cx="527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w2</a:t>
            </a:r>
            <a:endParaRPr sz="1400" b="0" i="0" u="none" strike="noStrike" cap="none">
              <a:solidFill>
                <a:srgbClr val="000000"/>
              </a:solidFill>
              <a:latin typeface="Gill Sans"/>
              <a:ea typeface="Gill Sans"/>
              <a:cs typeface="Gill Sans"/>
              <a:sym typeface="Gill Sans"/>
            </a:endParaRPr>
          </a:p>
        </p:txBody>
      </p:sp>
      <p:sp>
        <p:nvSpPr>
          <p:cNvPr id="570" name="Google Shape;570;g156eac9b5a1_1_250"/>
          <p:cNvSpPr txBox="1"/>
          <p:nvPr/>
        </p:nvSpPr>
        <p:spPr>
          <a:xfrm>
            <a:off x="903225" y="1535488"/>
            <a:ext cx="1025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Input Layer</a:t>
            </a:r>
            <a:endParaRPr sz="1400" b="0" i="0" u="none" strike="noStrike" cap="none">
              <a:solidFill>
                <a:srgbClr val="000000"/>
              </a:solidFill>
              <a:latin typeface="Gill Sans"/>
              <a:ea typeface="Gill Sans"/>
              <a:cs typeface="Gill Sans"/>
              <a:sym typeface="Gill Sans"/>
            </a:endParaRPr>
          </a:p>
        </p:txBody>
      </p:sp>
      <p:sp>
        <p:nvSpPr>
          <p:cNvPr id="571" name="Google Shape;571;g156eac9b5a1_1_250"/>
          <p:cNvSpPr txBox="1"/>
          <p:nvPr/>
        </p:nvSpPr>
        <p:spPr>
          <a:xfrm>
            <a:off x="1893050" y="1722263"/>
            <a:ext cx="114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Hidden Layer</a:t>
            </a:r>
            <a:endParaRPr sz="1400" b="0" i="0" u="none" strike="noStrike" cap="none">
              <a:solidFill>
                <a:srgbClr val="000000"/>
              </a:solidFill>
              <a:latin typeface="Gill Sans"/>
              <a:ea typeface="Gill Sans"/>
              <a:cs typeface="Gill Sans"/>
              <a:sym typeface="Gill Sans"/>
            </a:endParaRPr>
          </a:p>
        </p:txBody>
      </p:sp>
      <p:sp>
        <p:nvSpPr>
          <p:cNvPr id="572" name="Google Shape;572;g156eac9b5a1_1_250"/>
          <p:cNvSpPr txBox="1"/>
          <p:nvPr/>
        </p:nvSpPr>
        <p:spPr>
          <a:xfrm>
            <a:off x="3039950" y="1783175"/>
            <a:ext cx="1227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Output Layer</a:t>
            </a:r>
            <a:endParaRPr sz="1400" b="0" i="0" u="none" strike="noStrike" cap="none">
              <a:solidFill>
                <a:srgbClr val="000000"/>
              </a:solidFill>
              <a:latin typeface="Gill Sans"/>
              <a:ea typeface="Gill Sans"/>
              <a:cs typeface="Gill Sans"/>
              <a:sym typeface="Gill Sans"/>
            </a:endParaRPr>
          </a:p>
        </p:txBody>
      </p:sp>
      <p:pic>
        <p:nvPicPr>
          <p:cNvPr id="573" name="Google Shape;573;g156eac9b5a1_1_250"/>
          <p:cNvPicPr preferRelativeResize="0"/>
          <p:nvPr/>
        </p:nvPicPr>
        <p:blipFill rotWithShape="1">
          <a:blip r:embed="rId3">
            <a:alphaModFix/>
          </a:blip>
          <a:srcRect/>
          <a:stretch/>
        </p:blipFill>
        <p:spPr>
          <a:xfrm>
            <a:off x="5362913" y="1661138"/>
            <a:ext cx="2466975" cy="466725"/>
          </a:xfrm>
          <a:prstGeom prst="rect">
            <a:avLst/>
          </a:prstGeom>
          <a:noFill/>
          <a:ln>
            <a:noFill/>
          </a:ln>
        </p:spPr>
      </p:pic>
      <p:sp>
        <p:nvSpPr>
          <p:cNvPr id="574" name="Google Shape;574;g156eac9b5a1_1_250"/>
          <p:cNvSpPr/>
          <p:nvPr/>
        </p:nvSpPr>
        <p:spPr>
          <a:xfrm>
            <a:off x="1288675" y="4215500"/>
            <a:ext cx="492600" cy="492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x1</a:t>
            </a:r>
            <a:endParaRPr sz="1200" b="0" i="0" u="none" strike="noStrike" cap="none">
              <a:solidFill>
                <a:srgbClr val="000000"/>
              </a:solidFill>
              <a:latin typeface="Arial"/>
              <a:ea typeface="Arial"/>
              <a:cs typeface="Arial"/>
              <a:sym typeface="Arial"/>
            </a:endParaRPr>
          </a:p>
        </p:txBody>
      </p:sp>
      <p:sp>
        <p:nvSpPr>
          <p:cNvPr id="575" name="Google Shape;575;g156eac9b5a1_1_250"/>
          <p:cNvSpPr/>
          <p:nvPr/>
        </p:nvSpPr>
        <p:spPr>
          <a:xfrm>
            <a:off x="1288675" y="4842625"/>
            <a:ext cx="492600" cy="492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x2</a:t>
            </a:r>
            <a:endParaRPr sz="1000" b="0" i="0" u="none" strike="noStrike" cap="none">
              <a:solidFill>
                <a:srgbClr val="000000"/>
              </a:solidFill>
              <a:latin typeface="Arial"/>
              <a:ea typeface="Arial"/>
              <a:cs typeface="Arial"/>
              <a:sym typeface="Arial"/>
            </a:endParaRPr>
          </a:p>
        </p:txBody>
      </p:sp>
      <p:sp>
        <p:nvSpPr>
          <p:cNvPr id="576" name="Google Shape;576;g156eac9b5a1_1_250"/>
          <p:cNvSpPr/>
          <p:nvPr/>
        </p:nvSpPr>
        <p:spPr>
          <a:xfrm>
            <a:off x="2339250" y="4476125"/>
            <a:ext cx="492600" cy="492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Σ</a:t>
            </a:r>
            <a:endParaRPr sz="1400" b="0" i="0" u="none" strike="noStrike" cap="none">
              <a:solidFill>
                <a:srgbClr val="000000"/>
              </a:solidFill>
              <a:latin typeface="Arial"/>
              <a:ea typeface="Arial"/>
              <a:cs typeface="Arial"/>
              <a:sym typeface="Arial"/>
            </a:endParaRPr>
          </a:p>
        </p:txBody>
      </p:sp>
      <p:sp>
        <p:nvSpPr>
          <p:cNvPr id="577" name="Google Shape;577;g156eac9b5a1_1_250"/>
          <p:cNvSpPr/>
          <p:nvPr/>
        </p:nvSpPr>
        <p:spPr>
          <a:xfrm>
            <a:off x="3389825" y="4464575"/>
            <a:ext cx="492600" cy="492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y</a:t>
            </a:r>
            <a:endParaRPr sz="1400" b="0" i="0" u="none" strike="noStrike" cap="none">
              <a:solidFill>
                <a:srgbClr val="000000"/>
              </a:solidFill>
              <a:latin typeface="Arial"/>
              <a:ea typeface="Arial"/>
              <a:cs typeface="Arial"/>
              <a:sym typeface="Arial"/>
            </a:endParaRPr>
          </a:p>
        </p:txBody>
      </p:sp>
      <p:cxnSp>
        <p:nvCxnSpPr>
          <p:cNvPr id="578" name="Google Shape;578;g156eac9b5a1_1_250"/>
          <p:cNvCxnSpPr>
            <a:stCxn id="574" idx="6"/>
            <a:endCxn id="576" idx="2"/>
          </p:cNvCxnSpPr>
          <p:nvPr/>
        </p:nvCxnSpPr>
        <p:spPr>
          <a:xfrm>
            <a:off x="1781275" y="4461800"/>
            <a:ext cx="558000" cy="260700"/>
          </a:xfrm>
          <a:prstGeom prst="straightConnector1">
            <a:avLst/>
          </a:prstGeom>
          <a:noFill/>
          <a:ln w="9525" cap="flat" cmpd="sng">
            <a:solidFill>
              <a:schemeClr val="dk2"/>
            </a:solidFill>
            <a:prstDash val="solid"/>
            <a:round/>
            <a:headEnd type="none" w="sm" len="sm"/>
            <a:tailEnd type="triangle" w="med" len="med"/>
          </a:ln>
        </p:spPr>
      </p:cxnSp>
      <p:cxnSp>
        <p:nvCxnSpPr>
          <p:cNvPr id="579" name="Google Shape;579;g156eac9b5a1_1_250"/>
          <p:cNvCxnSpPr>
            <a:stCxn id="575" idx="6"/>
            <a:endCxn id="576" idx="2"/>
          </p:cNvCxnSpPr>
          <p:nvPr/>
        </p:nvCxnSpPr>
        <p:spPr>
          <a:xfrm rot="10800000" flipH="1">
            <a:off x="1781275" y="4722325"/>
            <a:ext cx="558000" cy="366600"/>
          </a:xfrm>
          <a:prstGeom prst="straightConnector1">
            <a:avLst/>
          </a:prstGeom>
          <a:noFill/>
          <a:ln w="9525" cap="flat" cmpd="sng">
            <a:solidFill>
              <a:schemeClr val="dk2"/>
            </a:solidFill>
            <a:prstDash val="solid"/>
            <a:round/>
            <a:headEnd type="none" w="sm" len="sm"/>
            <a:tailEnd type="triangle" w="med" len="med"/>
          </a:ln>
        </p:spPr>
      </p:cxnSp>
      <p:cxnSp>
        <p:nvCxnSpPr>
          <p:cNvPr id="580" name="Google Shape;580;g156eac9b5a1_1_250"/>
          <p:cNvCxnSpPr>
            <a:stCxn id="576" idx="6"/>
            <a:endCxn id="577" idx="2"/>
          </p:cNvCxnSpPr>
          <p:nvPr/>
        </p:nvCxnSpPr>
        <p:spPr>
          <a:xfrm rot="10800000" flipH="1">
            <a:off x="2831850" y="4711025"/>
            <a:ext cx="558000" cy="11400"/>
          </a:xfrm>
          <a:prstGeom prst="straightConnector1">
            <a:avLst/>
          </a:prstGeom>
          <a:noFill/>
          <a:ln w="9525" cap="flat" cmpd="sng">
            <a:solidFill>
              <a:schemeClr val="dk2"/>
            </a:solidFill>
            <a:prstDash val="solid"/>
            <a:round/>
            <a:headEnd type="none" w="sm" len="sm"/>
            <a:tailEnd type="triangle" w="med" len="med"/>
          </a:ln>
        </p:spPr>
      </p:cxnSp>
      <p:sp>
        <p:nvSpPr>
          <p:cNvPr id="581" name="Google Shape;581;g156eac9b5a1_1_250"/>
          <p:cNvSpPr txBox="1"/>
          <p:nvPr/>
        </p:nvSpPr>
        <p:spPr>
          <a:xfrm>
            <a:off x="2007775" y="4261700"/>
            <a:ext cx="527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w1</a:t>
            </a:r>
            <a:endParaRPr sz="1400" b="0" i="0" u="none" strike="noStrike" cap="none">
              <a:solidFill>
                <a:srgbClr val="000000"/>
              </a:solidFill>
              <a:latin typeface="Gill Sans"/>
              <a:ea typeface="Gill Sans"/>
              <a:cs typeface="Gill Sans"/>
              <a:sym typeface="Gill Sans"/>
            </a:endParaRPr>
          </a:p>
        </p:txBody>
      </p:sp>
      <p:sp>
        <p:nvSpPr>
          <p:cNvPr id="582" name="Google Shape;582;g156eac9b5a1_1_250"/>
          <p:cNvSpPr txBox="1"/>
          <p:nvPr/>
        </p:nvSpPr>
        <p:spPr>
          <a:xfrm>
            <a:off x="2007775" y="4756675"/>
            <a:ext cx="527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w2</a:t>
            </a:r>
            <a:endParaRPr sz="1400" b="0" i="0" u="none" strike="noStrike" cap="none">
              <a:solidFill>
                <a:srgbClr val="000000"/>
              </a:solidFill>
              <a:latin typeface="Gill Sans"/>
              <a:ea typeface="Gill Sans"/>
              <a:cs typeface="Gill Sans"/>
              <a:sym typeface="Gill Sans"/>
            </a:endParaRPr>
          </a:p>
        </p:txBody>
      </p:sp>
      <p:sp>
        <p:nvSpPr>
          <p:cNvPr id="583" name="Google Shape;583;g156eac9b5a1_1_250"/>
          <p:cNvSpPr txBox="1"/>
          <p:nvPr/>
        </p:nvSpPr>
        <p:spPr>
          <a:xfrm>
            <a:off x="1022275" y="3771050"/>
            <a:ext cx="1025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Input Layer</a:t>
            </a:r>
            <a:endParaRPr sz="1400" b="0" i="0" u="none" strike="noStrike" cap="none">
              <a:solidFill>
                <a:srgbClr val="000000"/>
              </a:solidFill>
              <a:latin typeface="Gill Sans"/>
              <a:ea typeface="Gill Sans"/>
              <a:cs typeface="Gill Sans"/>
              <a:sym typeface="Gill Sans"/>
            </a:endParaRPr>
          </a:p>
        </p:txBody>
      </p:sp>
      <p:sp>
        <p:nvSpPr>
          <p:cNvPr id="584" name="Google Shape;584;g156eac9b5a1_1_250"/>
          <p:cNvSpPr txBox="1"/>
          <p:nvPr/>
        </p:nvSpPr>
        <p:spPr>
          <a:xfrm>
            <a:off x="2012100" y="3957825"/>
            <a:ext cx="114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Hidden Layer</a:t>
            </a:r>
            <a:endParaRPr sz="1400" b="0" i="0" u="none" strike="noStrike" cap="none">
              <a:solidFill>
                <a:srgbClr val="000000"/>
              </a:solidFill>
              <a:latin typeface="Gill Sans"/>
              <a:ea typeface="Gill Sans"/>
              <a:cs typeface="Gill Sans"/>
              <a:sym typeface="Gill Sans"/>
            </a:endParaRPr>
          </a:p>
        </p:txBody>
      </p:sp>
      <p:sp>
        <p:nvSpPr>
          <p:cNvPr id="585" name="Google Shape;585;g156eac9b5a1_1_250"/>
          <p:cNvSpPr txBox="1"/>
          <p:nvPr/>
        </p:nvSpPr>
        <p:spPr>
          <a:xfrm>
            <a:off x="3159000" y="4018738"/>
            <a:ext cx="1227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Output Layer</a:t>
            </a:r>
            <a:endParaRPr sz="1400" b="0" i="0" u="none" strike="noStrike" cap="none">
              <a:solidFill>
                <a:srgbClr val="000000"/>
              </a:solidFill>
              <a:latin typeface="Gill Sans"/>
              <a:ea typeface="Gill Sans"/>
              <a:cs typeface="Gill Sans"/>
              <a:sym typeface="Gill Sans"/>
            </a:endParaRPr>
          </a:p>
        </p:txBody>
      </p:sp>
      <p:sp>
        <p:nvSpPr>
          <p:cNvPr id="586" name="Google Shape;586;g156eac9b5a1_1_250"/>
          <p:cNvSpPr/>
          <p:nvPr/>
        </p:nvSpPr>
        <p:spPr>
          <a:xfrm>
            <a:off x="2239800" y="5555525"/>
            <a:ext cx="691500" cy="5868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bias</a:t>
            </a:r>
            <a:endParaRPr sz="1200" b="0" i="0" u="none" strike="noStrike" cap="none">
              <a:solidFill>
                <a:srgbClr val="000000"/>
              </a:solidFill>
              <a:latin typeface="Arial"/>
              <a:ea typeface="Arial"/>
              <a:cs typeface="Arial"/>
              <a:sym typeface="Arial"/>
            </a:endParaRPr>
          </a:p>
        </p:txBody>
      </p:sp>
      <p:cxnSp>
        <p:nvCxnSpPr>
          <p:cNvPr id="587" name="Google Shape;587;g156eac9b5a1_1_250"/>
          <p:cNvCxnSpPr>
            <a:stCxn id="586" idx="0"/>
            <a:endCxn id="576" idx="4"/>
          </p:cNvCxnSpPr>
          <p:nvPr/>
        </p:nvCxnSpPr>
        <p:spPr>
          <a:xfrm rot="10800000">
            <a:off x="2585550" y="4968725"/>
            <a:ext cx="0" cy="586800"/>
          </a:xfrm>
          <a:prstGeom prst="straightConnector1">
            <a:avLst/>
          </a:prstGeom>
          <a:noFill/>
          <a:ln w="9525" cap="flat" cmpd="sng">
            <a:solidFill>
              <a:schemeClr val="dk2"/>
            </a:solidFill>
            <a:prstDash val="solid"/>
            <a:round/>
            <a:headEnd type="none" w="sm" len="sm"/>
            <a:tailEnd type="triangle" w="med" len="med"/>
          </a:ln>
        </p:spPr>
      </p:cxnSp>
      <p:sp>
        <p:nvSpPr>
          <p:cNvPr id="588" name="Google Shape;588;g156eac9b5a1_1_250"/>
          <p:cNvSpPr txBox="1"/>
          <p:nvPr/>
        </p:nvSpPr>
        <p:spPr>
          <a:xfrm>
            <a:off x="5096400" y="4605300"/>
            <a:ext cx="3000000" cy="1262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As an input enters the node, it gets multiplied by a weight value and the resulting output is either observed, or passed to the next layer in the neural network.</a:t>
            </a:r>
            <a:endParaRPr sz="1400" b="0" i="0" u="none" strike="noStrike" cap="none">
              <a:solidFill>
                <a:srgbClr val="000000"/>
              </a:solidFill>
              <a:latin typeface="Arial"/>
              <a:ea typeface="Arial"/>
              <a:cs typeface="Arial"/>
              <a:sym typeface="Arial"/>
            </a:endParaRPr>
          </a:p>
        </p:txBody>
      </p:sp>
      <p:sp>
        <p:nvSpPr>
          <p:cNvPr id="589" name="Google Shape;589;g156eac9b5a1_1_250"/>
          <p:cNvSpPr txBox="1"/>
          <p:nvPr/>
        </p:nvSpPr>
        <p:spPr>
          <a:xfrm>
            <a:off x="5096400" y="2197875"/>
            <a:ext cx="3000000" cy="1046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If the weight from node 1 to node 2 has greater magnitude, it means that neuron 1 has greater influence over neuron 2. </a:t>
            </a:r>
            <a:endParaRPr sz="1400" b="0" i="0" u="none" strike="noStrike" cap="none">
              <a:solidFill>
                <a:srgbClr val="000000"/>
              </a:solidFill>
              <a:latin typeface="Arial"/>
              <a:ea typeface="Arial"/>
              <a:cs typeface="Arial"/>
              <a:sym typeface="Arial"/>
            </a:endParaRPr>
          </a:p>
        </p:txBody>
      </p:sp>
      <p:cxnSp>
        <p:nvCxnSpPr>
          <p:cNvPr id="590" name="Google Shape;590;g156eac9b5a1_1_250"/>
          <p:cNvCxnSpPr/>
          <p:nvPr/>
        </p:nvCxnSpPr>
        <p:spPr>
          <a:xfrm>
            <a:off x="803400" y="3533450"/>
            <a:ext cx="7537200" cy="0"/>
          </a:xfrm>
          <a:prstGeom prst="straightConnector1">
            <a:avLst/>
          </a:prstGeom>
          <a:noFill/>
          <a:ln w="9525" cap="flat" cmpd="sng">
            <a:solidFill>
              <a:schemeClr val="lt2"/>
            </a:solidFill>
            <a:prstDash val="solid"/>
            <a:round/>
            <a:headEnd type="none" w="sm" len="sm"/>
            <a:tailEnd type="none" w="sm" len="sm"/>
          </a:ln>
        </p:spPr>
      </p:cxnSp>
      <p:sp>
        <p:nvSpPr>
          <p:cNvPr id="591" name="Google Shape;591;g156eac9b5a1_1_250"/>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592" name="Google Shape;592;g156eac9b5a1_1_250"/>
          <p:cNvPicPr preferRelativeResize="0"/>
          <p:nvPr/>
        </p:nvPicPr>
        <p:blipFill rotWithShape="1">
          <a:blip r:embed="rId4">
            <a:alphaModFix/>
          </a:blip>
          <a:srcRect/>
          <a:stretch/>
        </p:blipFill>
        <p:spPr>
          <a:xfrm>
            <a:off x="8299763" y="652950"/>
            <a:ext cx="577824" cy="577824"/>
          </a:xfrm>
          <a:prstGeom prst="rect">
            <a:avLst/>
          </a:prstGeom>
          <a:noFill/>
          <a:ln>
            <a:noFill/>
          </a:ln>
        </p:spPr>
      </p:pic>
      <p:pic>
        <p:nvPicPr>
          <p:cNvPr id="593" name="Google Shape;593;g156eac9b5a1_1_250"/>
          <p:cNvPicPr preferRelativeResize="0"/>
          <p:nvPr/>
        </p:nvPicPr>
        <p:blipFill rotWithShape="1">
          <a:blip r:embed="rId5">
            <a:alphaModFix/>
          </a:blip>
          <a:srcRect/>
          <a:stretch/>
        </p:blipFill>
        <p:spPr>
          <a:xfrm>
            <a:off x="8171299" y="152400"/>
            <a:ext cx="834750" cy="423300"/>
          </a:xfrm>
          <a:prstGeom prst="rect">
            <a:avLst/>
          </a:prstGeom>
          <a:noFill/>
          <a:ln>
            <a:noFill/>
          </a:ln>
        </p:spPr>
      </p:pic>
      <p:pic>
        <p:nvPicPr>
          <p:cNvPr id="594" name="Google Shape;594;g156eac9b5a1_1_250"/>
          <p:cNvPicPr preferRelativeResize="0"/>
          <p:nvPr/>
        </p:nvPicPr>
        <p:blipFill rotWithShape="1">
          <a:blip r:embed="rId6">
            <a:alphaModFix/>
          </a:blip>
          <a:srcRect/>
          <a:stretch/>
        </p:blipFill>
        <p:spPr>
          <a:xfrm>
            <a:off x="4859925" y="4051350"/>
            <a:ext cx="3472975" cy="352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g156eac9b5a1_1_327"/>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Weight VS Bias</a:t>
            </a:r>
            <a:endParaRPr/>
          </a:p>
        </p:txBody>
      </p:sp>
      <p:sp>
        <p:nvSpPr>
          <p:cNvPr id="600" name="Google Shape;600;g156eac9b5a1_1_327"/>
          <p:cNvSpPr txBox="1">
            <a:spLocks noGrp="1"/>
          </p:cNvSpPr>
          <p:nvPr>
            <p:ph type="body" idx="1"/>
          </p:nvPr>
        </p:nvSpPr>
        <p:spPr>
          <a:xfrm>
            <a:off x="590375" y="1219200"/>
            <a:ext cx="1487100" cy="565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600"/>
              </a:spcBef>
              <a:spcAft>
                <a:spcPts val="0"/>
              </a:spcAft>
              <a:buSzPts val="1368"/>
              <a:buNone/>
            </a:pPr>
            <a:r>
              <a:rPr lang="en-US"/>
              <a:t>Weights</a:t>
            </a:r>
            <a:endParaRPr/>
          </a:p>
        </p:txBody>
      </p:sp>
      <p:sp>
        <p:nvSpPr>
          <p:cNvPr id="601" name="Google Shape;601;g156eac9b5a1_1_327"/>
          <p:cNvSpPr txBox="1">
            <a:spLocks noGrp="1"/>
          </p:cNvSpPr>
          <p:nvPr>
            <p:ph type="body" idx="1"/>
          </p:nvPr>
        </p:nvSpPr>
        <p:spPr>
          <a:xfrm>
            <a:off x="7199700" y="1219200"/>
            <a:ext cx="1487100" cy="565200"/>
          </a:xfrm>
          <a:prstGeom prst="rect">
            <a:avLst/>
          </a:prstGeom>
          <a:noFill/>
          <a:ln>
            <a:noFill/>
          </a:ln>
        </p:spPr>
        <p:txBody>
          <a:bodyPr spcFirstLastPara="1" wrap="square" lIns="91425" tIns="45700" rIns="91425" bIns="45700" anchor="t" anchorCtr="0">
            <a:normAutofit/>
          </a:bodyPr>
          <a:lstStyle/>
          <a:p>
            <a:pPr marL="0" lvl="0" indent="0" algn="r" rtl="0">
              <a:lnSpc>
                <a:spcPct val="100000"/>
              </a:lnSpc>
              <a:spcBef>
                <a:spcPts val="600"/>
              </a:spcBef>
              <a:spcAft>
                <a:spcPts val="0"/>
              </a:spcAft>
              <a:buSzPts val="1368"/>
              <a:buNone/>
            </a:pPr>
            <a:r>
              <a:rPr lang="en-US"/>
              <a:t>Bias</a:t>
            </a:r>
            <a:endParaRPr/>
          </a:p>
        </p:txBody>
      </p:sp>
      <p:cxnSp>
        <p:nvCxnSpPr>
          <p:cNvPr id="602" name="Google Shape;602;g156eac9b5a1_1_327"/>
          <p:cNvCxnSpPr/>
          <p:nvPr/>
        </p:nvCxnSpPr>
        <p:spPr>
          <a:xfrm flipH="1">
            <a:off x="4496575" y="1143000"/>
            <a:ext cx="17700" cy="5208900"/>
          </a:xfrm>
          <a:prstGeom prst="straightConnector1">
            <a:avLst/>
          </a:prstGeom>
          <a:noFill/>
          <a:ln w="9525" cap="flat" cmpd="sng">
            <a:solidFill>
              <a:schemeClr val="accent2"/>
            </a:solidFill>
            <a:prstDash val="solid"/>
            <a:round/>
            <a:headEnd type="none" w="sm" len="sm"/>
            <a:tailEnd type="none" w="sm" len="sm"/>
          </a:ln>
        </p:spPr>
      </p:cxnSp>
      <p:sp>
        <p:nvSpPr>
          <p:cNvPr id="603" name="Google Shape;603;g156eac9b5a1_1_327"/>
          <p:cNvSpPr/>
          <p:nvPr/>
        </p:nvSpPr>
        <p:spPr>
          <a:xfrm>
            <a:off x="3617725" y="1964525"/>
            <a:ext cx="1775400" cy="306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random values</a:t>
            </a:r>
            <a:endParaRPr sz="1400" b="0" i="0" u="none" strike="noStrike" cap="none">
              <a:solidFill>
                <a:srgbClr val="000000"/>
              </a:solidFill>
              <a:latin typeface="Arial"/>
              <a:ea typeface="Arial"/>
              <a:cs typeface="Arial"/>
              <a:sym typeface="Arial"/>
            </a:endParaRPr>
          </a:p>
        </p:txBody>
      </p:sp>
      <p:sp>
        <p:nvSpPr>
          <p:cNvPr id="604" name="Google Shape;604;g156eac9b5a1_1_327"/>
          <p:cNvSpPr/>
          <p:nvPr/>
        </p:nvSpPr>
        <p:spPr>
          <a:xfrm>
            <a:off x="3466675" y="2448675"/>
            <a:ext cx="2077500" cy="932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adjusted toward the desired values and the correct output</a:t>
            </a:r>
            <a:endParaRPr sz="1400" b="0" i="0" u="none" strike="noStrike" cap="none">
              <a:solidFill>
                <a:srgbClr val="000000"/>
              </a:solidFill>
              <a:latin typeface="Arial"/>
              <a:ea typeface="Arial"/>
              <a:cs typeface="Arial"/>
              <a:sym typeface="Arial"/>
            </a:endParaRPr>
          </a:p>
        </p:txBody>
      </p:sp>
      <p:sp>
        <p:nvSpPr>
          <p:cNvPr id="605" name="Google Shape;605;g156eac9b5a1_1_327"/>
          <p:cNvSpPr txBox="1"/>
          <p:nvPr/>
        </p:nvSpPr>
        <p:spPr>
          <a:xfrm>
            <a:off x="5393175" y="3741925"/>
            <a:ext cx="30000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represents how far off the predictions are from their intended value</a:t>
            </a:r>
            <a:endParaRPr sz="1400" b="0" i="0" u="none" strike="noStrike" cap="none">
              <a:solidFill>
                <a:srgbClr val="000000"/>
              </a:solidFill>
              <a:latin typeface="Arial"/>
              <a:ea typeface="Arial"/>
              <a:cs typeface="Arial"/>
              <a:sym typeface="Arial"/>
            </a:endParaRPr>
          </a:p>
        </p:txBody>
      </p:sp>
      <p:sp>
        <p:nvSpPr>
          <p:cNvPr id="606" name="Google Shape;606;g156eac9b5a1_1_327"/>
          <p:cNvSpPr txBox="1"/>
          <p:nvPr/>
        </p:nvSpPr>
        <p:spPr>
          <a:xfrm>
            <a:off x="5393175" y="4887175"/>
            <a:ext cx="30000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difference between the function's output and its intended output</a:t>
            </a:r>
            <a:endParaRPr sz="1400" b="0" i="0" u="none" strike="noStrike" cap="none">
              <a:solidFill>
                <a:srgbClr val="000000"/>
              </a:solidFill>
              <a:latin typeface="Arial"/>
              <a:ea typeface="Arial"/>
              <a:cs typeface="Arial"/>
              <a:sym typeface="Arial"/>
            </a:endParaRPr>
          </a:p>
        </p:txBody>
      </p:sp>
      <p:sp>
        <p:nvSpPr>
          <p:cNvPr id="607" name="Google Shape;607;g156eac9b5a1_1_327"/>
          <p:cNvSpPr txBox="1"/>
          <p:nvPr/>
        </p:nvSpPr>
        <p:spPr>
          <a:xfrm>
            <a:off x="617675" y="4887175"/>
            <a:ext cx="30000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affects the amount of influence a change in the input will have upon the output</a:t>
            </a:r>
            <a:endParaRPr sz="1400" b="0" i="0" u="none" strike="noStrike" cap="none">
              <a:solidFill>
                <a:srgbClr val="000000"/>
              </a:solidFill>
              <a:latin typeface="Arial"/>
              <a:ea typeface="Arial"/>
              <a:cs typeface="Arial"/>
              <a:sym typeface="Arial"/>
            </a:endParaRPr>
          </a:p>
        </p:txBody>
      </p:sp>
      <p:sp>
        <p:nvSpPr>
          <p:cNvPr id="608" name="Google Shape;608;g156eac9b5a1_1_327"/>
          <p:cNvSpPr txBox="1"/>
          <p:nvPr/>
        </p:nvSpPr>
        <p:spPr>
          <a:xfrm>
            <a:off x="617675" y="3957475"/>
            <a:ext cx="3000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strength of the connection</a:t>
            </a:r>
            <a:endParaRPr sz="1400" b="0" i="0" u="none" strike="noStrike" cap="none">
              <a:solidFill>
                <a:srgbClr val="000000"/>
              </a:solidFill>
              <a:latin typeface="Arial"/>
              <a:ea typeface="Arial"/>
              <a:cs typeface="Arial"/>
              <a:sym typeface="Arial"/>
            </a:endParaRPr>
          </a:p>
        </p:txBody>
      </p:sp>
      <p:sp>
        <p:nvSpPr>
          <p:cNvPr id="609" name="Google Shape;609;g156eac9b5a1_1_327"/>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610" name="Google Shape;610;g156eac9b5a1_1_327"/>
          <p:cNvPicPr preferRelativeResize="0"/>
          <p:nvPr/>
        </p:nvPicPr>
        <p:blipFill rotWithShape="1">
          <a:blip r:embed="rId3">
            <a:alphaModFix/>
          </a:blip>
          <a:srcRect/>
          <a:stretch/>
        </p:blipFill>
        <p:spPr>
          <a:xfrm>
            <a:off x="8299763" y="652950"/>
            <a:ext cx="577824" cy="577824"/>
          </a:xfrm>
          <a:prstGeom prst="rect">
            <a:avLst/>
          </a:prstGeom>
          <a:noFill/>
          <a:ln>
            <a:noFill/>
          </a:ln>
        </p:spPr>
      </p:pic>
      <p:pic>
        <p:nvPicPr>
          <p:cNvPr id="611" name="Google Shape;611;g156eac9b5a1_1_327"/>
          <p:cNvPicPr preferRelativeResize="0"/>
          <p:nvPr/>
        </p:nvPicPr>
        <p:blipFill rotWithShape="1">
          <a:blip r:embed="rId4">
            <a:alphaModFix/>
          </a:blip>
          <a:srcRect/>
          <a:stretch/>
        </p:blipFill>
        <p:spPr>
          <a:xfrm>
            <a:off x="8171299" y="152400"/>
            <a:ext cx="834750" cy="423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g156eac9b5a1_1_353"/>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Activation Function</a:t>
            </a:r>
            <a:endParaRPr/>
          </a:p>
        </p:txBody>
      </p:sp>
      <p:sp>
        <p:nvSpPr>
          <p:cNvPr id="617" name="Google Shape;617;g156eac9b5a1_1_353"/>
          <p:cNvSpPr/>
          <p:nvPr/>
        </p:nvSpPr>
        <p:spPr>
          <a:xfrm>
            <a:off x="884025" y="1599813"/>
            <a:ext cx="492600" cy="492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x1</a:t>
            </a:r>
            <a:endParaRPr sz="1200" b="0" i="0" u="none" strike="noStrike" cap="none">
              <a:solidFill>
                <a:srgbClr val="000000"/>
              </a:solidFill>
              <a:latin typeface="Arial"/>
              <a:ea typeface="Arial"/>
              <a:cs typeface="Arial"/>
              <a:sym typeface="Arial"/>
            </a:endParaRPr>
          </a:p>
        </p:txBody>
      </p:sp>
      <p:sp>
        <p:nvSpPr>
          <p:cNvPr id="618" name="Google Shape;618;g156eac9b5a1_1_353"/>
          <p:cNvSpPr/>
          <p:nvPr/>
        </p:nvSpPr>
        <p:spPr>
          <a:xfrm>
            <a:off x="884025" y="2226938"/>
            <a:ext cx="492600" cy="492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x2</a:t>
            </a:r>
            <a:endParaRPr sz="1000" b="0" i="0" u="none" strike="noStrike" cap="none">
              <a:solidFill>
                <a:srgbClr val="000000"/>
              </a:solidFill>
              <a:latin typeface="Arial"/>
              <a:ea typeface="Arial"/>
              <a:cs typeface="Arial"/>
              <a:sym typeface="Arial"/>
            </a:endParaRPr>
          </a:p>
        </p:txBody>
      </p:sp>
      <p:sp>
        <p:nvSpPr>
          <p:cNvPr id="619" name="Google Shape;619;g156eac9b5a1_1_353"/>
          <p:cNvSpPr/>
          <p:nvPr/>
        </p:nvSpPr>
        <p:spPr>
          <a:xfrm>
            <a:off x="1934600" y="1860438"/>
            <a:ext cx="492600" cy="492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Σ</a:t>
            </a:r>
            <a:endParaRPr sz="1400" b="0" i="0" u="none" strike="noStrike" cap="none">
              <a:solidFill>
                <a:srgbClr val="000000"/>
              </a:solidFill>
              <a:latin typeface="Arial"/>
              <a:ea typeface="Arial"/>
              <a:cs typeface="Arial"/>
              <a:sym typeface="Arial"/>
            </a:endParaRPr>
          </a:p>
        </p:txBody>
      </p:sp>
      <p:cxnSp>
        <p:nvCxnSpPr>
          <p:cNvPr id="620" name="Google Shape;620;g156eac9b5a1_1_353"/>
          <p:cNvCxnSpPr>
            <a:stCxn id="617" idx="6"/>
            <a:endCxn id="619" idx="2"/>
          </p:cNvCxnSpPr>
          <p:nvPr/>
        </p:nvCxnSpPr>
        <p:spPr>
          <a:xfrm>
            <a:off x="1376625" y="1846113"/>
            <a:ext cx="558000" cy="260700"/>
          </a:xfrm>
          <a:prstGeom prst="straightConnector1">
            <a:avLst/>
          </a:prstGeom>
          <a:noFill/>
          <a:ln w="9525" cap="flat" cmpd="sng">
            <a:solidFill>
              <a:schemeClr val="dk2"/>
            </a:solidFill>
            <a:prstDash val="solid"/>
            <a:round/>
            <a:headEnd type="none" w="sm" len="sm"/>
            <a:tailEnd type="triangle" w="med" len="med"/>
          </a:ln>
        </p:spPr>
      </p:cxnSp>
      <p:cxnSp>
        <p:nvCxnSpPr>
          <p:cNvPr id="621" name="Google Shape;621;g156eac9b5a1_1_353"/>
          <p:cNvCxnSpPr>
            <a:stCxn id="618" idx="6"/>
            <a:endCxn id="619" idx="2"/>
          </p:cNvCxnSpPr>
          <p:nvPr/>
        </p:nvCxnSpPr>
        <p:spPr>
          <a:xfrm rot="10800000" flipH="1">
            <a:off x="1376625" y="2106638"/>
            <a:ext cx="558000" cy="366600"/>
          </a:xfrm>
          <a:prstGeom prst="straightConnector1">
            <a:avLst/>
          </a:prstGeom>
          <a:noFill/>
          <a:ln w="9525" cap="flat" cmpd="sng">
            <a:solidFill>
              <a:schemeClr val="dk2"/>
            </a:solidFill>
            <a:prstDash val="solid"/>
            <a:round/>
            <a:headEnd type="none" w="sm" len="sm"/>
            <a:tailEnd type="triangle" w="med" len="med"/>
          </a:ln>
        </p:spPr>
      </p:cxnSp>
      <p:cxnSp>
        <p:nvCxnSpPr>
          <p:cNvPr id="622" name="Google Shape;622;g156eac9b5a1_1_353"/>
          <p:cNvCxnSpPr>
            <a:stCxn id="619" idx="6"/>
            <a:endCxn id="623" idx="1"/>
          </p:cNvCxnSpPr>
          <p:nvPr/>
        </p:nvCxnSpPr>
        <p:spPr>
          <a:xfrm>
            <a:off x="2427200" y="2106738"/>
            <a:ext cx="307500" cy="0"/>
          </a:xfrm>
          <a:prstGeom prst="straightConnector1">
            <a:avLst/>
          </a:prstGeom>
          <a:noFill/>
          <a:ln w="9525" cap="flat" cmpd="sng">
            <a:solidFill>
              <a:schemeClr val="dk2"/>
            </a:solidFill>
            <a:prstDash val="solid"/>
            <a:round/>
            <a:headEnd type="none" w="sm" len="sm"/>
            <a:tailEnd type="triangle" w="med" len="med"/>
          </a:ln>
        </p:spPr>
      </p:cxnSp>
      <p:sp>
        <p:nvSpPr>
          <p:cNvPr id="624" name="Google Shape;624;g156eac9b5a1_1_353"/>
          <p:cNvSpPr txBox="1"/>
          <p:nvPr/>
        </p:nvSpPr>
        <p:spPr>
          <a:xfrm>
            <a:off x="1603125" y="1646013"/>
            <a:ext cx="527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w1</a:t>
            </a:r>
            <a:endParaRPr sz="1400" b="0" i="0" u="none" strike="noStrike" cap="none">
              <a:solidFill>
                <a:srgbClr val="000000"/>
              </a:solidFill>
              <a:latin typeface="Gill Sans"/>
              <a:ea typeface="Gill Sans"/>
              <a:cs typeface="Gill Sans"/>
              <a:sym typeface="Gill Sans"/>
            </a:endParaRPr>
          </a:p>
        </p:txBody>
      </p:sp>
      <p:sp>
        <p:nvSpPr>
          <p:cNvPr id="625" name="Google Shape;625;g156eac9b5a1_1_353"/>
          <p:cNvSpPr txBox="1"/>
          <p:nvPr/>
        </p:nvSpPr>
        <p:spPr>
          <a:xfrm>
            <a:off x="1603125" y="2140988"/>
            <a:ext cx="527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w2</a:t>
            </a:r>
            <a:endParaRPr sz="1400" b="0" i="0" u="none" strike="noStrike" cap="none">
              <a:solidFill>
                <a:srgbClr val="000000"/>
              </a:solidFill>
              <a:latin typeface="Gill Sans"/>
              <a:ea typeface="Gill Sans"/>
              <a:cs typeface="Gill Sans"/>
              <a:sym typeface="Gill Sans"/>
            </a:endParaRPr>
          </a:p>
        </p:txBody>
      </p:sp>
      <p:sp>
        <p:nvSpPr>
          <p:cNvPr id="626" name="Google Shape;626;g156eac9b5a1_1_353"/>
          <p:cNvSpPr/>
          <p:nvPr/>
        </p:nvSpPr>
        <p:spPr>
          <a:xfrm>
            <a:off x="1835150" y="2939838"/>
            <a:ext cx="691500" cy="5868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bias</a:t>
            </a:r>
            <a:endParaRPr sz="1200" b="0" i="0" u="none" strike="noStrike" cap="none">
              <a:solidFill>
                <a:srgbClr val="000000"/>
              </a:solidFill>
              <a:latin typeface="Arial"/>
              <a:ea typeface="Arial"/>
              <a:cs typeface="Arial"/>
              <a:sym typeface="Arial"/>
            </a:endParaRPr>
          </a:p>
        </p:txBody>
      </p:sp>
      <p:cxnSp>
        <p:nvCxnSpPr>
          <p:cNvPr id="627" name="Google Shape;627;g156eac9b5a1_1_353"/>
          <p:cNvCxnSpPr>
            <a:stCxn id="626" idx="0"/>
            <a:endCxn id="619" idx="4"/>
          </p:cNvCxnSpPr>
          <p:nvPr/>
        </p:nvCxnSpPr>
        <p:spPr>
          <a:xfrm rot="10800000">
            <a:off x="2180900" y="2353038"/>
            <a:ext cx="0" cy="586800"/>
          </a:xfrm>
          <a:prstGeom prst="straightConnector1">
            <a:avLst/>
          </a:prstGeom>
          <a:noFill/>
          <a:ln w="9525" cap="flat" cmpd="sng">
            <a:solidFill>
              <a:schemeClr val="dk2"/>
            </a:solidFill>
            <a:prstDash val="solid"/>
            <a:round/>
            <a:headEnd type="none" w="sm" len="sm"/>
            <a:tailEnd type="triangle" w="med" len="med"/>
          </a:ln>
        </p:spPr>
      </p:cxnSp>
      <p:sp>
        <p:nvSpPr>
          <p:cNvPr id="623" name="Google Shape;623;g156eac9b5a1_1_353"/>
          <p:cNvSpPr/>
          <p:nvPr/>
        </p:nvSpPr>
        <p:spPr>
          <a:xfrm>
            <a:off x="2734738" y="1860438"/>
            <a:ext cx="892200" cy="492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φ(</a:t>
            </a:r>
            <a:r>
              <a:rPr lang="en-US" sz="1400" b="0" i="0" u="none" strike="noStrike" cap="none">
                <a:solidFill>
                  <a:srgbClr val="4D5156"/>
                </a:solidFill>
                <a:highlight>
                  <a:srgbClr val="FFFFFF"/>
                </a:highlight>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cxnSp>
        <p:nvCxnSpPr>
          <p:cNvPr id="628" name="Google Shape;628;g156eac9b5a1_1_353"/>
          <p:cNvCxnSpPr>
            <a:stCxn id="623" idx="3"/>
            <a:endCxn id="629" idx="2"/>
          </p:cNvCxnSpPr>
          <p:nvPr/>
        </p:nvCxnSpPr>
        <p:spPr>
          <a:xfrm>
            <a:off x="3626938" y="2106738"/>
            <a:ext cx="452400" cy="0"/>
          </a:xfrm>
          <a:prstGeom prst="straightConnector1">
            <a:avLst/>
          </a:prstGeom>
          <a:noFill/>
          <a:ln w="9525" cap="flat" cmpd="sng">
            <a:solidFill>
              <a:schemeClr val="dk2"/>
            </a:solidFill>
            <a:prstDash val="solid"/>
            <a:round/>
            <a:headEnd type="none" w="sm" len="sm"/>
            <a:tailEnd type="triangle" w="med" len="med"/>
          </a:ln>
        </p:spPr>
      </p:cxnSp>
      <p:sp>
        <p:nvSpPr>
          <p:cNvPr id="629" name="Google Shape;629;g156eac9b5a1_1_353"/>
          <p:cNvSpPr/>
          <p:nvPr/>
        </p:nvSpPr>
        <p:spPr>
          <a:xfrm>
            <a:off x="4079400" y="1860438"/>
            <a:ext cx="492600" cy="492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y</a:t>
            </a:r>
            <a:endParaRPr sz="1300" b="0" i="0" u="none" strike="noStrike" cap="none">
              <a:solidFill>
                <a:srgbClr val="000000"/>
              </a:solidFill>
              <a:latin typeface="Arial"/>
              <a:ea typeface="Arial"/>
              <a:cs typeface="Arial"/>
              <a:sym typeface="Arial"/>
            </a:endParaRPr>
          </a:p>
        </p:txBody>
      </p:sp>
      <p:pic>
        <p:nvPicPr>
          <p:cNvPr id="630" name="Google Shape;630;g156eac9b5a1_1_353"/>
          <p:cNvPicPr preferRelativeResize="0"/>
          <p:nvPr/>
        </p:nvPicPr>
        <p:blipFill rotWithShape="1">
          <a:blip r:embed="rId3">
            <a:alphaModFix/>
          </a:blip>
          <a:srcRect/>
          <a:stretch/>
        </p:blipFill>
        <p:spPr>
          <a:xfrm>
            <a:off x="5417025" y="1860438"/>
            <a:ext cx="2724150" cy="371475"/>
          </a:xfrm>
          <a:prstGeom prst="rect">
            <a:avLst/>
          </a:prstGeom>
          <a:noFill/>
          <a:ln>
            <a:noFill/>
          </a:ln>
        </p:spPr>
      </p:pic>
      <p:sp>
        <p:nvSpPr>
          <p:cNvPr id="631" name="Google Shape;631;g156eac9b5a1_1_353"/>
          <p:cNvSpPr txBox="1"/>
          <p:nvPr/>
        </p:nvSpPr>
        <p:spPr>
          <a:xfrm>
            <a:off x="5279100" y="2557425"/>
            <a:ext cx="3000000" cy="110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202124"/>
                </a:solidFill>
                <a:highlight>
                  <a:srgbClr val="FFFFFF"/>
                </a:highlight>
                <a:latin typeface="Arial"/>
                <a:ea typeface="Arial"/>
                <a:cs typeface="Arial"/>
                <a:sym typeface="Arial"/>
              </a:rPr>
              <a:t>An </a:t>
            </a:r>
            <a:r>
              <a:rPr lang="en-US" sz="1200" b="1" i="0" u="none" strike="noStrike" cap="none">
                <a:solidFill>
                  <a:srgbClr val="202124"/>
                </a:solidFill>
                <a:highlight>
                  <a:srgbClr val="FFFFFF"/>
                </a:highlight>
                <a:latin typeface="Arial"/>
                <a:ea typeface="Arial"/>
                <a:cs typeface="Arial"/>
                <a:sym typeface="Arial"/>
              </a:rPr>
              <a:t>Activation Function</a:t>
            </a:r>
            <a:r>
              <a:rPr lang="en-US" sz="1200" b="0" i="0" u="none" strike="noStrike" cap="none">
                <a:solidFill>
                  <a:srgbClr val="202124"/>
                </a:solidFill>
                <a:highlight>
                  <a:srgbClr val="FFFFFF"/>
                </a:highlight>
                <a:latin typeface="Arial"/>
                <a:ea typeface="Arial"/>
                <a:cs typeface="Arial"/>
                <a:sym typeface="Arial"/>
              </a:rPr>
              <a:t> decides whether the neuron's input to the network is important or not in the process of prediction using simpler mathematical operations</a:t>
            </a:r>
            <a:endParaRPr sz="1400" b="0" i="0" u="none" strike="noStrike" cap="none">
              <a:solidFill>
                <a:srgbClr val="000000"/>
              </a:solidFill>
              <a:latin typeface="Arial"/>
              <a:ea typeface="Arial"/>
              <a:cs typeface="Arial"/>
              <a:sym typeface="Arial"/>
            </a:endParaRPr>
          </a:p>
        </p:txBody>
      </p:sp>
      <p:pic>
        <p:nvPicPr>
          <p:cNvPr id="632" name="Google Shape;632;g156eac9b5a1_1_353"/>
          <p:cNvPicPr preferRelativeResize="0"/>
          <p:nvPr/>
        </p:nvPicPr>
        <p:blipFill rotWithShape="1">
          <a:blip r:embed="rId4">
            <a:alphaModFix/>
          </a:blip>
          <a:srcRect/>
          <a:stretch/>
        </p:blipFill>
        <p:spPr>
          <a:xfrm>
            <a:off x="2241800" y="3866500"/>
            <a:ext cx="4660401" cy="2341850"/>
          </a:xfrm>
          <a:prstGeom prst="rect">
            <a:avLst/>
          </a:prstGeom>
          <a:noFill/>
          <a:ln w="9525" cap="flat" cmpd="sng">
            <a:solidFill>
              <a:schemeClr val="lt2"/>
            </a:solidFill>
            <a:prstDash val="solid"/>
            <a:round/>
            <a:headEnd type="none" w="sm" len="sm"/>
            <a:tailEnd type="none" w="sm" len="sm"/>
          </a:ln>
        </p:spPr>
      </p:pic>
      <p:sp>
        <p:nvSpPr>
          <p:cNvPr id="633" name="Google Shape;633;g156eac9b5a1_1_353"/>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634" name="Google Shape;634;g156eac9b5a1_1_353"/>
          <p:cNvPicPr preferRelativeResize="0"/>
          <p:nvPr/>
        </p:nvPicPr>
        <p:blipFill rotWithShape="1">
          <a:blip r:embed="rId5">
            <a:alphaModFix/>
          </a:blip>
          <a:srcRect/>
          <a:stretch/>
        </p:blipFill>
        <p:spPr>
          <a:xfrm>
            <a:off x="8299763" y="652950"/>
            <a:ext cx="577824" cy="577824"/>
          </a:xfrm>
          <a:prstGeom prst="rect">
            <a:avLst/>
          </a:prstGeom>
          <a:noFill/>
          <a:ln>
            <a:noFill/>
          </a:ln>
        </p:spPr>
      </p:pic>
      <p:pic>
        <p:nvPicPr>
          <p:cNvPr id="635" name="Google Shape;635;g156eac9b5a1_1_353"/>
          <p:cNvPicPr preferRelativeResize="0"/>
          <p:nvPr/>
        </p:nvPicPr>
        <p:blipFill rotWithShape="1">
          <a:blip r:embed="rId6">
            <a:alphaModFix/>
          </a:blip>
          <a:srcRect/>
          <a:stretch/>
        </p:blipFill>
        <p:spPr>
          <a:xfrm>
            <a:off x="8171299" y="152400"/>
            <a:ext cx="834750" cy="423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g156eac9b5a1_2_15"/>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Training (</a:t>
            </a:r>
            <a:r>
              <a:rPr lang="en-US" sz="2900"/>
              <a:t>loss function</a:t>
            </a:r>
            <a:r>
              <a:rPr lang="en-US"/>
              <a:t>) </a:t>
            </a:r>
            <a:endParaRPr/>
          </a:p>
        </p:txBody>
      </p:sp>
      <p:pic>
        <p:nvPicPr>
          <p:cNvPr id="641" name="Google Shape;641;g156eac9b5a1_2_15"/>
          <p:cNvPicPr preferRelativeResize="0"/>
          <p:nvPr/>
        </p:nvPicPr>
        <p:blipFill rotWithShape="1">
          <a:blip r:embed="rId3">
            <a:alphaModFix/>
          </a:blip>
          <a:srcRect/>
          <a:stretch/>
        </p:blipFill>
        <p:spPr>
          <a:xfrm>
            <a:off x="3249996" y="1291500"/>
            <a:ext cx="2644004" cy="1071575"/>
          </a:xfrm>
          <a:prstGeom prst="rect">
            <a:avLst/>
          </a:prstGeom>
          <a:noFill/>
          <a:ln>
            <a:noFill/>
          </a:ln>
        </p:spPr>
      </p:pic>
      <p:pic>
        <p:nvPicPr>
          <p:cNvPr id="642" name="Google Shape;642;g156eac9b5a1_2_15" descr="Style Selections Pelham Bay Stackable Black Metal Frame Stationary Dining  Chair(s) with Tan Sling Seat in the Patio Chairs department at Lowes.com"/>
          <p:cNvPicPr preferRelativeResize="0"/>
          <p:nvPr/>
        </p:nvPicPr>
        <p:blipFill rotWithShape="1">
          <a:blip r:embed="rId4">
            <a:alphaModFix/>
          </a:blip>
          <a:srcRect l="6450" r="-6448"/>
          <a:stretch/>
        </p:blipFill>
        <p:spPr>
          <a:xfrm>
            <a:off x="524051" y="4105145"/>
            <a:ext cx="1032274" cy="983640"/>
          </a:xfrm>
          <a:prstGeom prst="rect">
            <a:avLst/>
          </a:prstGeom>
          <a:noFill/>
          <a:ln>
            <a:noFill/>
          </a:ln>
        </p:spPr>
      </p:pic>
      <p:pic>
        <p:nvPicPr>
          <p:cNvPr id="643" name="Google Shape;643;g156eac9b5a1_2_15" descr="X¹ Task Chair | 21st Century Task Seating"/>
          <p:cNvPicPr preferRelativeResize="0"/>
          <p:nvPr/>
        </p:nvPicPr>
        <p:blipFill rotWithShape="1">
          <a:blip r:embed="rId5">
            <a:alphaModFix/>
          </a:blip>
          <a:srcRect/>
          <a:stretch/>
        </p:blipFill>
        <p:spPr>
          <a:xfrm>
            <a:off x="1276327" y="2965824"/>
            <a:ext cx="1071570" cy="1071570"/>
          </a:xfrm>
          <a:prstGeom prst="rect">
            <a:avLst/>
          </a:prstGeom>
          <a:noFill/>
          <a:ln>
            <a:noFill/>
          </a:ln>
        </p:spPr>
      </p:pic>
      <p:pic>
        <p:nvPicPr>
          <p:cNvPr id="644" name="Google Shape;644;g156eac9b5a1_2_15" descr="Round Dining Table – Houtlander"/>
          <p:cNvPicPr preferRelativeResize="0"/>
          <p:nvPr/>
        </p:nvPicPr>
        <p:blipFill rotWithShape="1">
          <a:blip r:embed="rId6">
            <a:alphaModFix/>
          </a:blip>
          <a:srcRect/>
          <a:stretch/>
        </p:blipFill>
        <p:spPr>
          <a:xfrm>
            <a:off x="332841" y="2894411"/>
            <a:ext cx="1214406" cy="1214406"/>
          </a:xfrm>
          <a:prstGeom prst="rect">
            <a:avLst/>
          </a:prstGeom>
          <a:noFill/>
          <a:ln>
            <a:noFill/>
          </a:ln>
        </p:spPr>
      </p:pic>
      <p:pic>
        <p:nvPicPr>
          <p:cNvPr id="645" name="Google Shape;645;g156eac9b5a1_2_15" descr="Cosco 6 Foot Centerfold Folding Table, White - Walmart.com"/>
          <p:cNvPicPr preferRelativeResize="0"/>
          <p:nvPr/>
        </p:nvPicPr>
        <p:blipFill rotWithShape="1">
          <a:blip r:embed="rId7">
            <a:alphaModFix/>
          </a:blip>
          <a:srcRect/>
          <a:stretch/>
        </p:blipFill>
        <p:spPr>
          <a:xfrm>
            <a:off x="1411967" y="4108819"/>
            <a:ext cx="976286" cy="976286"/>
          </a:xfrm>
          <a:prstGeom prst="rect">
            <a:avLst/>
          </a:prstGeom>
          <a:noFill/>
          <a:ln>
            <a:noFill/>
          </a:ln>
        </p:spPr>
      </p:pic>
      <p:sp>
        <p:nvSpPr>
          <p:cNvPr id="646" name="Google Shape;646;g156eac9b5a1_2_15"/>
          <p:cNvSpPr txBox="1"/>
          <p:nvPr/>
        </p:nvSpPr>
        <p:spPr>
          <a:xfrm>
            <a:off x="524050" y="5392350"/>
            <a:ext cx="18642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M=4 testing samples</a:t>
            </a:r>
            <a:endParaRPr sz="1400" b="0" i="0" u="none" strike="noStrike" cap="none">
              <a:solidFill>
                <a:srgbClr val="000000"/>
              </a:solidFill>
              <a:latin typeface="Gill Sans"/>
              <a:ea typeface="Gill Sans"/>
              <a:cs typeface="Gill Sans"/>
              <a:sym typeface="Gill Sans"/>
            </a:endParaRPr>
          </a:p>
        </p:txBody>
      </p:sp>
      <p:sp>
        <p:nvSpPr>
          <p:cNvPr id="647" name="Google Shape;647;g156eac9b5a1_2_15"/>
          <p:cNvSpPr txBox="1"/>
          <p:nvPr/>
        </p:nvSpPr>
        <p:spPr>
          <a:xfrm rot="5400000">
            <a:off x="1460950" y="4504000"/>
            <a:ext cx="346200" cy="1508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chemeClr val="accent2"/>
                </a:solidFill>
                <a:latin typeface="Bookman Old Style"/>
                <a:ea typeface="Bookman Old Style"/>
                <a:cs typeface="Bookman Old Style"/>
                <a:sym typeface="Bookman Old Style"/>
              </a:rPr>
              <a:t>}</a:t>
            </a:r>
            <a:endParaRPr sz="7200" b="0" i="0" u="none" strike="noStrike" cap="none">
              <a:solidFill>
                <a:schemeClr val="accent2"/>
              </a:solidFill>
              <a:latin typeface="Bookman Old Style"/>
              <a:ea typeface="Bookman Old Style"/>
              <a:cs typeface="Bookman Old Style"/>
              <a:sym typeface="Bookman Old Style"/>
            </a:endParaRPr>
          </a:p>
        </p:txBody>
      </p:sp>
      <p:pic>
        <p:nvPicPr>
          <p:cNvPr id="648" name="Google Shape;648;g156eac9b5a1_2_15" descr="Style Selections Pelham Bay Stackable Black Metal Frame Stationary Dining  Chair(s) with Tan Sling Seat in the Patio Chairs department at Lowes.com"/>
          <p:cNvPicPr preferRelativeResize="0"/>
          <p:nvPr/>
        </p:nvPicPr>
        <p:blipFill rotWithShape="1">
          <a:blip r:embed="rId4">
            <a:alphaModFix/>
          </a:blip>
          <a:srcRect l="6450" r="-6448"/>
          <a:stretch/>
        </p:blipFill>
        <p:spPr>
          <a:xfrm>
            <a:off x="2727414" y="2548729"/>
            <a:ext cx="887521" cy="830927"/>
          </a:xfrm>
          <a:prstGeom prst="rect">
            <a:avLst/>
          </a:prstGeom>
          <a:noFill/>
          <a:ln>
            <a:noFill/>
          </a:ln>
        </p:spPr>
      </p:pic>
      <p:pic>
        <p:nvPicPr>
          <p:cNvPr id="649" name="Google Shape;649;g156eac9b5a1_2_15" descr="X¹ Task Chair | 21st Century Task Seating"/>
          <p:cNvPicPr preferRelativeResize="0"/>
          <p:nvPr/>
        </p:nvPicPr>
        <p:blipFill rotWithShape="1">
          <a:blip r:embed="rId5">
            <a:alphaModFix/>
          </a:blip>
          <a:srcRect/>
          <a:stretch/>
        </p:blipFill>
        <p:spPr>
          <a:xfrm>
            <a:off x="3541898" y="2511586"/>
            <a:ext cx="921306" cy="905206"/>
          </a:xfrm>
          <a:prstGeom prst="rect">
            <a:avLst/>
          </a:prstGeom>
          <a:noFill/>
          <a:ln>
            <a:noFill/>
          </a:ln>
        </p:spPr>
      </p:pic>
      <p:sp>
        <p:nvSpPr>
          <p:cNvPr id="650" name="Google Shape;650;g156eac9b5a1_2_15"/>
          <p:cNvSpPr txBox="1"/>
          <p:nvPr/>
        </p:nvSpPr>
        <p:spPr>
          <a:xfrm rot="5400000">
            <a:off x="3574013" y="2743605"/>
            <a:ext cx="224400" cy="1508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ookman Old Style"/>
              <a:ea typeface="Bookman Old Style"/>
              <a:cs typeface="Bookman Old Style"/>
              <a:sym typeface="Bookman Old Style"/>
            </a:endParaRPr>
          </a:p>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chemeClr val="accent2"/>
                </a:solidFill>
                <a:latin typeface="Bookman Old Style"/>
                <a:ea typeface="Bookman Old Style"/>
                <a:cs typeface="Bookman Old Style"/>
                <a:sym typeface="Bookman Old Style"/>
              </a:rPr>
              <a:t>}</a:t>
            </a:r>
            <a:endParaRPr sz="7200" b="0" i="0" u="none" strike="noStrike" cap="none">
              <a:solidFill>
                <a:schemeClr val="accent2"/>
              </a:solidFill>
              <a:latin typeface="Bookman Old Style"/>
              <a:ea typeface="Bookman Old Style"/>
              <a:cs typeface="Bookman Old Style"/>
              <a:sym typeface="Bookman Old Style"/>
            </a:endParaRPr>
          </a:p>
        </p:txBody>
      </p:sp>
      <p:sp>
        <p:nvSpPr>
          <p:cNvPr id="651" name="Google Shape;651;g156eac9b5a1_2_15"/>
          <p:cNvSpPr txBox="1"/>
          <p:nvPr/>
        </p:nvSpPr>
        <p:spPr>
          <a:xfrm>
            <a:off x="2768400" y="3750955"/>
            <a:ext cx="16029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y = 0 = label for chairs </a:t>
            </a:r>
            <a:endParaRPr sz="1400" b="0" i="0" u="none" strike="noStrike" cap="none">
              <a:solidFill>
                <a:srgbClr val="000000"/>
              </a:solidFill>
              <a:latin typeface="Gill Sans"/>
              <a:ea typeface="Gill Sans"/>
              <a:cs typeface="Gill Sans"/>
              <a:sym typeface="Gill Sans"/>
            </a:endParaRPr>
          </a:p>
        </p:txBody>
      </p:sp>
      <p:pic>
        <p:nvPicPr>
          <p:cNvPr id="652" name="Google Shape;652;g156eac9b5a1_2_15" descr="Cosco 6 Foot Centerfold Folding Table, White - Walmart.com"/>
          <p:cNvPicPr preferRelativeResize="0"/>
          <p:nvPr/>
        </p:nvPicPr>
        <p:blipFill rotWithShape="1">
          <a:blip r:embed="rId7">
            <a:alphaModFix/>
          </a:blip>
          <a:srcRect/>
          <a:stretch/>
        </p:blipFill>
        <p:spPr>
          <a:xfrm>
            <a:off x="3625754" y="4392875"/>
            <a:ext cx="839384" cy="824715"/>
          </a:xfrm>
          <a:prstGeom prst="rect">
            <a:avLst/>
          </a:prstGeom>
          <a:noFill/>
          <a:ln>
            <a:noFill/>
          </a:ln>
        </p:spPr>
      </p:pic>
      <p:pic>
        <p:nvPicPr>
          <p:cNvPr id="653" name="Google Shape;653;g156eac9b5a1_2_15"/>
          <p:cNvPicPr preferRelativeResize="0"/>
          <p:nvPr/>
        </p:nvPicPr>
        <p:blipFill rotWithShape="1">
          <a:blip r:embed="rId8">
            <a:alphaModFix/>
          </a:blip>
          <a:srcRect/>
          <a:stretch/>
        </p:blipFill>
        <p:spPr>
          <a:xfrm>
            <a:off x="2708558" y="4507523"/>
            <a:ext cx="917205" cy="595420"/>
          </a:xfrm>
          <a:prstGeom prst="rect">
            <a:avLst/>
          </a:prstGeom>
          <a:noFill/>
          <a:ln>
            <a:noFill/>
          </a:ln>
        </p:spPr>
      </p:pic>
      <p:sp>
        <p:nvSpPr>
          <p:cNvPr id="654" name="Google Shape;654;g156eac9b5a1_2_15"/>
          <p:cNvSpPr txBox="1"/>
          <p:nvPr/>
        </p:nvSpPr>
        <p:spPr>
          <a:xfrm rot="5400000">
            <a:off x="3623118" y="4544630"/>
            <a:ext cx="224400" cy="1508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Bookman Old Style"/>
              <a:ea typeface="Bookman Old Style"/>
              <a:cs typeface="Bookman Old Style"/>
              <a:sym typeface="Bookman Old Style"/>
            </a:endParaRPr>
          </a:p>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chemeClr val="accent2"/>
                </a:solidFill>
                <a:latin typeface="Bookman Old Style"/>
                <a:ea typeface="Bookman Old Style"/>
                <a:cs typeface="Bookman Old Style"/>
                <a:sym typeface="Bookman Old Style"/>
              </a:rPr>
              <a:t>}</a:t>
            </a:r>
            <a:endParaRPr sz="7200" b="0" i="0" u="none" strike="noStrike" cap="none">
              <a:solidFill>
                <a:schemeClr val="accent2"/>
              </a:solidFill>
              <a:latin typeface="Bookman Old Style"/>
              <a:ea typeface="Bookman Old Style"/>
              <a:cs typeface="Bookman Old Style"/>
              <a:sym typeface="Bookman Old Style"/>
            </a:endParaRPr>
          </a:p>
        </p:txBody>
      </p:sp>
      <p:sp>
        <p:nvSpPr>
          <p:cNvPr id="655" name="Google Shape;655;g156eac9b5a1_2_15"/>
          <p:cNvSpPr txBox="1"/>
          <p:nvPr/>
        </p:nvSpPr>
        <p:spPr>
          <a:xfrm>
            <a:off x="2785405" y="5559754"/>
            <a:ext cx="16029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y = 1 = label for tables </a:t>
            </a:r>
            <a:endParaRPr sz="1400" b="0" i="0" u="none" strike="noStrike" cap="none">
              <a:solidFill>
                <a:srgbClr val="000000"/>
              </a:solidFill>
              <a:latin typeface="Gill Sans"/>
              <a:ea typeface="Gill Sans"/>
              <a:cs typeface="Gill Sans"/>
              <a:sym typeface="Gill Sans"/>
            </a:endParaRPr>
          </a:p>
        </p:txBody>
      </p:sp>
      <p:sp>
        <p:nvSpPr>
          <p:cNvPr id="656" name="Google Shape;656;g156eac9b5a1_2_15"/>
          <p:cNvSpPr/>
          <p:nvPr/>
        </p:nvSpPr>
        <p:spPr>
          <a:xfrm>
            <a:off x="5190598" y="4177808"/>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57" name="Google Shape;657;g156eac9b5a1_2_15"/>
          <p:cNvSpPr/>
          <p:nvPr/>
        </p:nvSpPr>
        <p:spPr>
          <a:xfrm>
            <a:off x="5172046" y="4429713"/>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658" name="Google Shape;658;g156eac9b5a1_2_15"/>
          <p:cNvSpPr/>
          <p:nvPr/>
        </p:nvSpPr>
        <p:spPr>
          <a:xfrm>
            <a:off x="5556815" y="4101015"/>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g156eac9b5a1_2_15"/>
          <p:cNvSpPr/>
          <p:nvPr/>
        </p:nvSpPr>
        <p:spPr>
          <a:xfrm>
            <a:off x="6218635" y="4257836"/>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60" name="Google Shape;660;g156eac9b5a1_2_15"/>
          <p:cNvCxnSpPr>
            <a:stCxn id="656" idx="6"/>
            <a:endCxn id="658" idx="2"/>
          </p:cNvCxnSpPr>
          <p:nvPr/>
        </p:nvCxnSpPr>
        <p:spPr>
          <a:xfrm rot="10800000" flipH="1">
            <a:off x="5358298" y="4186658"/>
            <a:ext cx="198600" cy="76800"/>
          </a:xfrm>
          <a:prstGeom prst="straightConnector1">
            <a:avLst/>
          </a:prstGeom>
          <a:noFill/>
          <a:ln w="9525" cap="flat" cmpd="sng">
            <a:solidFill>
              <a:schemeClr val="dk2"/>
            </a:solidFill>
            <a:prstDash val="solid"/>
            <a:round/>
            <a:headEnd type="none" w="sm" len="sm"/>
            <a:tailEnd type="triangle" w="med" len="med"/>
          </a:ln>
        </p:spPr>
      </p:cxnSp>
      <p:cxnSp>
        <p:nvCxnSpPr>
          <p:cNvPr id="661" name="Google Shape;661;g156eac9b5a1_2_15"/>
          <p:cNvCxnSpPr>
            <a:stCxn id="657" idx="6"/>
            <a:endCxn id="658" idx="2"/>
          </p:cNvCxnSpPr>
          <p:nvPr/>
        </p:nvCxnSpPr>
        <p:spPr>
          <a:xfrm rot="10800000" flipH="1">
            <a:off x="5339746" y="4186563"/>
            <a:ext cx="217200" cy="328800"/>
          </a:xfrm>
          <a:prstGeom prst="straightConnector1">
            <a:avLst/>
          </a:prstGeom>
          <a:noFill/>
          <a:ln w="9525" cap="flat" cmpd="sng">
            <a:solidFill>
              <a:schemeClr val="dk2"/>
            </a:solidFill>
            <a:prstDash val="solid"/>
            <a:round/>
            <a:headEnd type="none" w="sm" len="sm"/>
            <a:tailEnd type="triangle" w="med" len="med"/>
          </a:ln>
        </p:spPr>
      </p:cxnSp>
      <p:sp>
        <p:nvSpPr>
          <p:cNvPr id="662" name="Google Shape;662;g156eac9b5a1_2_15"/>
          <p:cNvSpPr/>
          <p:nvPr/>
        </p:nvSpPr>
        <p:spPr>
          <a:xfrm>
            <a:off x="5556815" y="4324877"/>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63" name="Google Shape;663;g156eac9b5a1_2_15"/>
          <p:cNvCxnSpPr>
            <a:stCxn id="656" idx="6"/>
            <a:endCxn id="662" idx="2"/>
          </p:cNvCxnSpPr>
          <p:nvPr/>
        </p:nvCxnSpPr>
        <p:spPr>
          <a:xfrm>
            <a:off x="5358298" y="4263458"/>
            <a:ext cx="198600" cy="147000"/>
          </a:xfrm>
          <a:prstGeom prst="straightConnector1">
            <a:avLst/>
          </a:prstGeom>
          <a:noFill/>
          <a:ln w="9525" cap="flat" cmpd="sng">
            <a:solidFill>
              <a:schemeClr val="dk2"/>
            </a:solidFill>
            <a:prstDash val="solid"/>
            <a:round/>
            <a:headEnd type="none" w="sm" len="sm"/>
            <a:tailEnd type="triangle" w="med" len="med"/>
          </a:ln>
        </p:spPr>
      </p:cxnSp>
      <p:cxnSp>
        <p:nvCxnSpPr>
          <p:cNvPr id="664" name="Google Shape;664;g156eac9b5a1_2_15"/>
          <p:cNvCxnSpPr>
            <a:stCxn id="657" idx="6"/>
            <a:endCxn id="662" idx="2"/>
          </p:cNvCxnSpPr>
          <p:nvPr/>
        </p:nvCxnSpPr>
        <p:spPr>
          <a:xfrm rot="10800000" flipH="1">
            <a:off x="5339746" y="4410663"/>
            <a:ext cx="217200" cy="104700"/>
          </a:xfrm>
          <a:prstGeom prst="straightConnector1">
            <a:avLst/>
          </a:prstGeom>
          <a:noFill/>
          <a:ln w="9525" cap="flat" cmpd="sng">
            <a:solidFill>
              <a:schemeClr val="dk2"/>
            </a:solidFill>
            <a:prstDash val="solid"/>
            <a:round/>
            <a:headEnd type="none" w="sm" len="sm"/>
            <a:tailEnd type="triangle" w="med" len="med"/>
          </a:ln>
        </p:spPr>
      </p:cxnSp>
      <p:sp>
        <p:nvSpPr>
          <p:cNvPr id="665" name="Google Shape;665;g156eac9b5a1_2_15"/>
          <p:cNvSpPr/>
          <p:nvPr/>
        </p:nvSpPr>
        <p:spPr>
          <a:xfrm>
            <a:off x="5190572" y="4681613"/>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666" name="Google Shape;666;g156eac9b5a1_2_15"/>
          <p:cNvSpPr/>
          <p:nvPr/>
        </p:nvSpPr>
        <p:spPr>
          <a:xfrm>
            <a:off x="5556815" y="4760428"/>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g156eac9b5a1_2_15"/>
          <p:cNvSpPr/>
          <p:nvPr/>
        </p:nvSpPr>
        <p:spPr>
          <a:xfrm>
            <a:off x="5556815" y="4548739"/>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g156eac9b5a1_2_15"/>
          <p:cNvSpPr/>
          <p:nvPr/>
        </p:nvSpPr>
        <p:spPr>
          <a:xfrm>
            <a:off x="6218635" y="4579260"/>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69" name="Google Shape;669;g156eac9b5a1_2_15"/>
          <p:cNvCxnSpPr>
            <a:stCxn id="665" idx="6"/>
            <a:endCxn id="658" idx="2"/>
          </p:cNvCxnSpPr>
          <p:nvPr/>
        </p:nvCxnSpPr>
        <p:spPr>
          <a:xfrm rot="10800000" flipH="1">
            <a:off x="5358272" y="4186763"/>
            <a:ext cx="198600" cy="580500"/>
          </a:xfrm>
          <a:prstGeom prst="straightConnector1">
            <a:avLst/>
          </a:prstGeom>
          <a:noFill/>
          <a:ln w="9525" cap="flat" cmpd="sng">
            <a:solidFill>
              <a:schemeClr val="dk2"/>
            </a:solidFill>
            <a:prstDash val="solid"/>
            <a:round/>
            <a:headEnd type="none" w="sm" len="sm"/>
            <a:tailEnd type="triangle" w="med" len="med"/>
          </a:ln>
        </p:spPr>
      </p:cxnSp>
      <p:cxnSp>
        <p:nvCxnSpPr>
          <p:cNvPr id="670" name="Google Shape;670;g156eac9b5a1_2_15"/>
          <p:cNvCxnSpPr>
            <a:stCxn id="656" idx="6"/>
            <a:endCxn id="667" idx="2"/>
          </p:cNvCxnSpPr>
          <p:nvPr/>
        </p:nvCxnSpPr>
        <p:spPr>
          <a:xfrm>
            <a:off x="5358298" y="4263458"/>
            <a:ext cx="198600" cy="370800"/>
          </a:xfrm>
          <a:prstGeom prst="straightConnector1">
            <a:avLst/>
          </a:prstGeom>
          <a:noFill/>
          <a:ln w="9525" cap="flat" cmpd="sng">
            <a:solidFill>
              <a:schemeClr val="dk2"/>
            </a:solidFill>
            <a:prstDash val="solid"/>
            <a:round/>
            <a:headEnd type="none" w="sm" len="sm"/>
            <a:tailEnd type="triangle" w="med" len="med"/>
          </a:ln>
        </p:spPr>
      </p:cxnSp>
      <p:cxnSp>
        <p:nvCxnSpPr>
          <p:cNvPr id="671" name="Google Shape;671;g156eac9b5a1_2_15"/>
          <p:cNvCxnSpPr>
            <a:stCxn id="656" idx="6"/>
            <a:endCxn id="666" idx="2"/>
          </p:cNvCxnSpPr>
          <p:nvPr/>
        </p:nvCxnSpPr>
        <p:spPr>
          <a:xfrm>
            <a:off x="5358298" y="4263458"/>
            <a:ext cx="198600" cy="582600"/>
          </a:xfrm>
          <a:prstGeom prst="straightConnector1">
            <a:avLst/>
          </a:prstGeom>
          <a:noFill/>
          <a:ln w="9525" cap="flat" cmpd="sng">
            <a:solidFill>
              <a:schemeClr val="dk2"/>
            </a:solidFill>
            <a:prstDash val="solid"/>
            <a:round/>
            <a:headEnd type="none" w="sm" len="sm"/>
            <a:tailEnd type="triangle" w="med" len="med"/>
          </a:ln>
        </p:spPr>
      </p:cxnSp>
      <p:cxnSp>
        <p:nvCxnSpPr>
          <p:cNvPr id="672" name="Google Shape;672;g156eac9b5a1_2_15"/>
          <p:cNvCxnSpPr>
            <a:stCxn id="657" idx="6"/>
            <a:endCxn id="667" idx="2"/>
          </p:cNvCxnSpPr>
          <p:nvPr/>
        </p:nvCxnSpPr>
        <p:spPr>
          <a:xfrm>
            <a:off x="5339746" y="4515363"/>
            <a:ext cx="217200" cy="119100"/>
          </a:xfrm>
          <a:prstGeom prst="straightConnector1">
            <a:avLst/>
          </a:prstGeom>
          <a:noFill/>
          <a:ln w="9525" cap="flat" cmpd="sng">
            <a:solidFill>
              <a:schemeClr val="dk2"/>
            </a:solidFill>
            <a:prstDash val="solid"/>
            <a:round/>
            <a:headEnd type="none" w="sm" len="sm"/>
            <a:tailEnd type="triangle" w="med" len="med"/>
          </a:ln>
        </p:spPr>
      </p:cxnSp>
      <p:cxnSp>
        <p:nvCxnSpPr>
          <p:cNvPr id="673" name="Google Shape;673;g156eac9b5a1_2_15"/>
          <p:cNvCxnSpPr>
            <a:stCxn id="657" idx="6"/>
            <a:endCxn id="666" idx="2"/>
          </p:cNvCxnSpPr>
          <p:nvPr/>
        </p:nvCxnSpPr>
        <p:spPr>
          <a:xfrm>
            <a:off x="5339746" y="4515363"/>
            <a:ext cx="217200" cy="330600"/>
          </a:xfrm>
          <a:prstGeom prst="straightConnector1">
            <a:avLst/>
          </a:prstGeom>
          <a:noFill/>
          <a:ln w="9525" cap="flat" cmpd="sng">
            <a:solidFill>
              <a:schemeClr val="dk2"/>
            </a:solidFill>
            <a:prstDash val="solid"/>
            <a:round/>
            <a:headEnd type="none" w="sm" len="sm"/>
            <a:tailEnd type="triangle" w="med" len="med"/>
          </a:ln>
        </p:spPr>
      </p:cxnSp>
      <p:cxnSp>
        <p:nvCxnSpPr>
          <p:cNvPr id="674" name="Google Shape;674;g156eac9b5a1_2_15"/>
          <p:cNvCxnSpPr>
            <a:stCxn id="665" idx="6"/>
            <a:endCxn id="662" idx="2"/>
          </p:cNvCxnSpPr>
          <p:nvPr/>
        </p:nvCxnSpPr>
        <p:spPr>
          <a:xfrm rot="10800000" flipH="1">
            <a:off x="5358272" y="4410563"/>
            <a:ext cx="198600" cy="356700"/>
          </a:xfrm>
          <a:prstGeom prst="straightConnector1">
            <a:avLst/>
          </a:prstGeom>
          <a:noFill/>
          <a:ln w="9525" cap="flat" cmpd="sng">
            <a:solidFill>
              <a:schemeClr val="dk2"/>
            </a:solidFill>
            <a:prstDash val="solid"/>
            <a:round/>
            <a:headEnd type="none" w="sm" len="sm"/>
            <a:tailEnd type="triangle" w="med" len="med"/>
          </a:ln>
        </p:spPr>
      </p:cxnSp>
      <p:cxnSp>
        <p:nvCxnSpPr>
          <p:cNvPr id="675" name="Google Shape;675;g156eac9b5a1_2_15"/>
          <p:cNvCxnSpPr>
            <a:stCxn id="665" idx="6"/>
            <a:endCxn id="667" idx="2"/>
          </p:cNvCxnSpPr>
          <p:nvPr/>
        </p:nvCxnSpPr>
        <p:spPr>
          <a:xfrm rot="10800000" flipH="1">
            <a:off x="5358272" y="4634363"/>
            <a:ext cx="198600" cy="132900"/>
          </a:xfrm>
          <a:prstGeom prst="straightConnector1">
            <a:avLst/>
          </a:prstGeom>
          <a:noFill/>
          <a:ln w="9525" cap="flat" cmpd="sng">
            <a:solidFill>
              <a:schemeClr val="dk2"/>
            </a:solidFill>
            <a:prstDash val="solid"/>
            <a:round/>
            <a:headEnd type="none" w="sm" len="sm"/>
            <a:tailEnd type="triangle" w="med" len="med"/>
          </a:ln>
        </p:spPr>
      </p:cxnSp>
      <p:cxnSp>
        <p:nvCxnSpPr>
          <p:cNvPr id="676" name="Google Shape;676;g156eac9b5a1_2_15"/>
          <p:cNvCxnSpPr>
            <a:stCxn id="665" idx="6"/>
            <a:endCxn id="666" idx="2"/>
          </p:cNvCxnSpPr>
          <p:nvPr/>
        </p:nvCxnSpPr>
        <p:spPr>
          <a:xfrm>
            <a:off x="5358272" y="4767263"/>
            <a:ext cx="198600" cy="78900"/>
          </a:xfrm>
          <a:prstGeom prst="straightConnector1">
            <a:avLst/>
          </a:prstGeom>
          <a:noFill/>
          <a:ln w="9525" cap="flat" cmpd="sng">
            <a:solidFill>
              <a:schemeClr val="dk2"/>
            </a:solidFill>
            <a:prstDash val="solid"/>
            <a:round/>
            <a:headEnd type="none" w="sm" len="sm"/>
            <a:tailEnd type="triangle" w="med" len="med"/>
          </a:ln>
        </p:spPr>
      </p:cxnSp>
      <p:sp>
        <p:nvSpPr>
          <p:cNvPr id="677" name="Google Shape;677;g156eac9b5a1_2_15"/>
          <p:cNvSpPr/>
          <p:nvPr/>
        </p:nvSpPr>
        <p:spPr>
          <a:xfrm>
            <a:off x="5887725" y="4101023"/>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g156eac9b5a1_2_15"/>
          <p:cNvSpPr/>
          <p:nvPr/>
        </p:nvSpPr>
        <p:spPr>
          <a:xfrm>
            <a:off x="5887725" y="4319499"/>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g156eac9b5a1_2_15"/>
          <p:cNvSpPr/>
          <p:nvPr/>
        </p:nvSpPr>
        <p:spPr>
          <a:xfrm>
            <a:off x="5887725" y="4537979"/>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g156eac9b5a1_2_15"/>
          <p:cNvSpPr/>
          <p:nvPr/>
        </p:nvSpPr>
        <p:spPr>
          <a:xfrm>
            <a:off x="5887725" y="4756463"/>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81" name="Google Shape;681;g156eac9b5a1_2_15"/>
          <p:cNvCxnSpPr>
            <a:stCxn id="662" idx="6"/>
            <a:endCxn id="678" idx="2"/>
          </p:cNvCxnSpPr>
          <p:nvPr/>
        </p:nvCxnSpPr>
        <p:spPr>
          <a:xfrm rot="10800000" flipH="1">
            <a:off x="5724515" y="4405127"/>
            <a:ext cx="163200" cy="5400"/>
          </a:xfrm>
          <a:prstGeom prst="straightConnector1">
            <a:avLst/>
          </a:prstGeom>
          <a:noFill/>
          <a:ln w="9525" cap="flat" cmpd="sng">
            <a:solidFill>
              <a:schemeClr val="dk2"/>
            </a:solidFill>
            <a:prstDash val="solid"/>
            <a:round/>
            <a:headEnd type="none" w="sm" len="sm"/>
            <a:tailEnd type="triangle" w="med" len="med"/>
          </a:ln>
        </p:spPr>
      </p:cxnSp>
      <p:cxnSp>
        <p:nvCxnSpPr>
          <p:cNvPr id="682" name="Google Shape;682;g156eac9b5a1_2_15"/>
          <p:cNvCxnSpPr>
            <a:stCxn id="667" idx="6"/>
            <a:endCxn id="679" idx="2"/>
          </p:cNvCxnSpPr>
          <p:nvPr/>
        </p:nvCxnSpPr>
        <p:spPr>
          <a:xfrm rot="10800000" flipH="1">
            <a:off x="5724515" y="4623589"/>
            <a:ext cx="163200" cy="10800"/>
          </a:xfrm>
          <a:prstGeom prst="straightConnector1">
            <a:avLst/>
          </a:prstGeom>
          <a:noFill/>
          <a:ln w="9525" cap="flat" cmpd="sng">
            <a:solidFill>
              <a:schemeClr val="dk2"/>
            </a:solidFill>
            <a:prstDash val="solid"/>
            <a:round/>
            <a:headEnd type="none" w="sm" len="sm"/>
            <a:tailEnd type="triangle" w="med" len="med"/>
          </a:ln>
        </p:spPr>
      </p:cxnSp>
      <p:cxnSp>
        <p:nvCxnSpPr>
          <p:cNvPr id="683" name="Google Shape;683;g156eac9b5a1_2_15"/>
          <p:cNvCxnSpPr>
            <a:stCxn id="658" idx="6"/>
            <a:endCxn id="678" idx="2"/>
          </p:cNvCxnSpPr>
          <p:nvPr/>
        </p:nvCxnSpPr>
        <p:spPr>
          <a:xfrm>
            <a:off x="5724515" y="4186665"/>
            <a:ext cx="163200" cy="218400"/>
          </a:xfrm>
          <a:prstGeom prst="straightConnector1">
            <a:avLst/>
          </a:prstGeom>
          <a:noFill/>
          <a:ln w="9525" cap="flat" cmpd="sng">
            <a:solidFill>
              <a:schemeClr val="dk2"/>
            </a:solidFill>
            <a:prstDash val="solid"/>
            <a:round/>
            <a:headEnd type="none" w="sm" len="sm"/>
            <a:tailEnd type="triangle" w="med" len="med"/>
          </a:ln>
        </p:spPr>
      </p:cxnSp>
      <p:cxnSp>
        <p:nvCxnSpPr>
          <p:cNvPr id="684" name="Google Shape;684;g156eac9b5a1_2_15"/>
          <p:cNvCxnSpPr>
            <a:stCxn id="662" idx="6"/>
            <a:endCxn id="679" idx="2"/>
          </p:cNvCxnSpPr>
          <p:nvPr/>
        </p:nvCxnSpPr>
        <p:spPr>
          <a:xfrm>
            <a:off x="5724515" y="4410527"/>
            <a:ext cx="163200" cy="213000"/>
          </a:xfrm>
          <a:prstGeom prst="straightConnector1">
            <a:avLst/>
          </a:prstGeom>
          <a:noFill/>
          <a:ln w="9525" cap="flat" cmpd="sng">
            <a:solidFill>
              <a:schemeClr val="dk2"/>
            </a:solidFill>
            <a:prstDash val="solid"/>
            <a:round/>
            <a:headEnd type="none" w="sm" len="sm"/>
            <a:tailEnd type="triangle" w="med" len="med"/>
          </a:ln>
        </p:spPr>
      </p:cxnSp>
      <p:cxnSp>
        <p:nvCxnSpPr>
          <p:cNvPr id="685" name="Google Shape;685;g156eac9b5a1_2_15"/>
          <p:cNvCxnSpPr>
            <a:stCxn id="667" idx="6"/>
            <a:endCxn id="680" idx="2"/>
          </p:cNvCxnSpPr>
          <p:nvPr/>
        </p:nvCxnSpPr>
        <p:spPr>
          <a:xfrm>
            <a:off x="5724515" y="4634389"/>
            <a:ext cx="163200" cy="207600"/>
          </a:xfrm>
          <a:prstGeom prst="straightConnector1">
            <a:avLst/>
          </a:prstGeom>
          <a:noFill/>
          <a:ln w="9525" cap="flat" cmpd="sng">
            <a:solidFill>
              <a:schemeClr val="dk2"/>
            </a:solidFill>
            <a:prstDash val="solid"/>
            <a:round/>
            <a:headEnd type="none" w="sm" len="sm"/>
            <a:tailEnd type="triangle" w="med" len="med"/>
          </a:ln>
        </p:spPr>
      </p:cxnSp>
      <p:cxnSp>
        <p:nvCxnSpPr>
          <p:cNvPr id="686" name="Google Shape;686;g156eac9b5a1_2_15"/>
          <p:cNvCxnSpPr>
            <a:stCxn id="666" idx="6"/>
            <a:endCxn id="680" idx="2"/>
          </p:cNvCxnSpPr>
          <p:nvPr/>
        </p:nvCxnSpPr>
        <p:spPr>
          <a:xfrm rot="10800000" flipH="1">
            <a:off x="5724515" y="4842178"/>
            <a:ext cx="163200" cy="3900"/>
          </a:xfrm>
          <a:prstGeom prst="straightConnector1">
            <a:avLst/>
          </a:prstGeom>
          <a:noFill/>
          <a:ln w="9525" cap="flat" cmpd="sng">
            <a:solidFill>
              <a:schemeClr val="dk2"/>
            </a:solidFill>
            <a:prstDash val="solid"/>
            <a:round/>
            <a:headEnd type="none" w="sm" len="sm"/>
            <a:tailEnd type="triangle" w="med" len="med"/>
          </a:ln>
        </p:spPr>
      </p:cxnSp>
      <p:cxnSp>
        <p:nvCxnSpPr>
          <p:cNvPr id="687" name="Google Shape;687;g156eac9b5a1_2_15"/>
          <p:cNvCxnSpPr>
            <a:stCxn id="666" idx="6"/>
            <a:endCxn id="679" idx="2"/>
          </p:cNvCxnSpPr>
          <p:nvPr/>
        </p:nvCxnSpPr>
        <p:spPr>
          <a:xfrm rot="10800000" flipH="1">
            <a:off x="5724515" y="4623778"/>
            <a:ext cx="163200" cy="222300"/>
          </a:xfrm>
          <a:prstGeom prst="straightConnector1">
            <a:avLst/>
          </a:prstGeom>
          <a:noFill/>
          <a:ln w="9525" cap="flat" cmpd="sng">
            <a:solidFill>
              <a:schemeClr val="dk2"/>
            </a:solidFill>
            <a:prstDash val="solid"/>
            <a:round/>
            <a:headEnd type="none" w="sm" len="sm"/>
            <a:tailEnd type="triangle" w="med" len="med"/>
          </a:ln>
        </p:spPr>
      </p:cxnSp>
      <p:cxnSp>
        <p:nvCxnSpPr>
          <p:cNvPr id="688" name="Google Shape;688;g156eac9b5a1_2_15"/>
          <p:cNvCxnSpPr>
            <a:stCxn id="666" idx="6"/>
            <a:endCxn id="678" idx="2"/>
          </p:cNvCxnSpPr>
          <p:nvPr/>
        </p:nvCxnSpPr>
        <p:spPr>
          <a:xfrm rot="10800000" flipH="1">
            <a:off x="5724515" y="4405078"/>
            <a:ext cx="163200" cy="441000"/>
          </a:xfrm>
          <a:prstGeom prst="straightConnector1">
            <a:avLst/>
          </a:prstGeom>
          <a:noFill/>
          <a:ln w="9525" cap="flat" cmpd="sng">
            <a:solidFill>
              <a:schemeClr val="dk2"/>
            </a:solidFill>
            <a:prstDash val="solid"/>
            <a:round/>
            <a:headEnd type="none" w="sm" len="sm"/>
            <a:tailEnd type="triangle" w="med" len="med"/>
          </a:ln>
        </p:spPr>
      </p:cxnSp>
      <p:cxnSp>
        <p:nvCxnSpPr>
          <p:cNvPr id="689" name="Google Shape;689;g156eac9b5a1_2_15"/>
          <p:cNvCxnSpPr>
            <a:stCxn id="666" idx="6"/>
            <a:endCxn id="677" idx="2"/>
          </p:cNvCxnSpPr>
          <p:nvPr/>
        </p:nvCxnSpPr>
        <p:spPr>
          <a:xfrm rot="10800000" flipH="1">
            <a:off x="5724515" y="4186678"/>
            <a:ext cx="163200" cy="659400"/>
          </a:xfrm>
          <a:prstGeom prst="straightConnector1">
            <a:avLst/>
          </a:prstGeom>
          <a:noFill/>
          <a:ln w="9525" cap="flat" cmpd="sng">
            <a:solidFill>
              <a:schemeClr val="dk2"/>
            </a:solidFill>
            <a:prstDash val="solid"/>
            <a:round/>
            <a:headEnd type="none" w="sm" len="sm"/>
            <a:tailEnd type="triangle" w="med" len="med"/>
          </a:ln>
        </p:spPr>
      </p:cxnSp>
      <p:cxnSp>
        <p:nvCxnSpPr>
          <p:cNvPr id="690" name="Google Shape;690;g156eac9b5a1_2_15"/>
          <p:cNvCxnSpPr>
            <a:stCxn id="667" idx="6"/>
            <a:endCxn id="678" idx="2"/>
          </p:cNvCxnSpPr>
          <p:nvPr/>
        </p:nvCxnSpPr>
        <p:spPr>
          <a:xfrm rot="10800000" flipH="1">
            <a:off x="5724515" y="4405189"/>
            <a:ext cx="163200" cy="229200"/>
          </a:xfrm>
          <a:prstGeom prst="straightConnector1">
            <a:avLst/>
          </a:prstGeom>
          <a:noFill/>
          <a:ln w="9525" cap="flat" cmpd="sng">
            <a:solidFill>
              <a:schemeClr val="dk2"/>
            </a:solidFill>
            <a:prstDash val="solid"/>
            <a:round/>
            <a:headEnd type="none" w="sm" len="sm"/>
            <a:tailEnd type="triangle" w="med" len="med"/>
          </a:ln>
        </p:spPr>
      </p:cxnSp>
      <p:cxnSp>
        <p:nvCxnSpPr>
          <p:cNvPr id="691" name="Google Shape;691;g156eac9b5a1_2_15"/>
          <p:cNvCxnSpPr>
            <a:stCxn id="667" idx="6"/>
            <a:endCxn id="677" idx="2"/>
          </p:cNvCxnSpPr>
          <p:nvPr/>
        </p:nvCxnSpPr>
        <p:spPr>
          <a:xfrm rot="10800000" flipH="1">
            <a:off x="5724515" y="4186789"/>
            <a:ext cx="163200" cy="447600"/>
          </a:xfrm>
          <a:prstGeom prst="straightConnector1">
            <a:avLst/>
          </a:prstGeom>
          <a:noFill/>
          <a:ln w="9525" cap="flat" cmpd="sng">
            <a:solidFill>
              <a:schemeClr val="dk2"/>
            </a:solidFill>
            <a:prstDash val="solid"/>
            <a:round/>
            <a:headEnd type="none" w="sm" len="sm"/>
            <a:tailEnd type="triangle" w="med" len="med"/>
          </a:ln>
        </p:spPr>
      </p:cxnSp>
      <p:cxnSp>
        <p:nvCxnSpPr>
          <p:cNvPr id="692" name="Google Shape;692;g156eac9b5a1_2_15"/>
          <p:cNvCxnSpPr>
            <a:stCxn id="662" idx="6"/>
            <a:endCxn id="677" idx="2"/>
          </p:cNvCxnSpPr>
          <p:nvPr/>
        </p:nvCxnSpPr>
        <p:spPr>
          <a:xfrm rot="10800000" flipH="1">
            <a:off x="5724515" y="4186727"/>
            <a:ext cx="163200" cy="223800"/>
          </a:xfrm>
          <a:prstGeom prst="straightConnector1">
            <a:avLst/>
          </a:prstGeom>
          <a:noFill/>
          <a:ln w="9525" cap="flat" cmpd="sng">
            <a:solidFill>
              <a:schemeClr val="dk2"/>
            </a:solidFill>
            <a:prstDash val="solid"/>
            <a:round/>
            <a:headEnd type="none" w="sm" len="sm"/>
            <a:tailEnd type="triangle" w="med" len="med"/>
          </a:ln>
        </p:spPr>
      </p:cxnSp>
      <p:cxnSp>
        <p:nvCxnSpPr>
          <p:cNvPr id="693" name="Google Shape;693;g156eac9b5a1_2_15"/>
          <p:cNvCxnSpPr>
            <a:stCxn id="662" idx="6"/>
            <a:endCxn id="680" idx="2"/>
          </p:cNvCxnSpPr>
          <p:nvPr/>
        </p:nvCxnSpPr>
        <p:spPr>
          <a:xfrm>
            <a:off x="5724515" y="4410527"/>
            <a:ext cx="163200" cy="431700"/>
          </a:xfrm>
          <a:prstGeom prst="straightConnector1">
            <a:avLst/>
          </a:prstGeom>
          <a:noFill/>
          <a:ln w="9525" cap="flat" cmpd="sng">
            <a:solidFill>
              <a:schemeClr val="dk2"/>
            </a:solidFill>
            <a:prstDash val="solid"/>
            <a:round/>
            <a:headEnd type="none" w="sm" len="sm"/>
            <a:tailEnd type="triangle" w="med" len="med"/>
          </a:ln>
        </p:spPr>
      </p:cxnSp>
      <p:cxnSp>
        <p:nvCxnSpPr>
          <p:cNvPr id="694" name="Google Shape;694;g156eac9b5a1_2_15"/>
          <p:cNvCxnSpPr>
            <a:stCxn id="658" idx="6"/>
            <a:endCxn id="679" idx="2"/>
          </p:cNvCxnSpPr>
          <p:nvPr/>
        </p:nvCxnSpPr>
        <p:spPr>
          <a:xfrm>
            <a:off x="5724515" y="4186665"/>
            <a:ext cx="163200" cy="437100"/>
          </a:xfrm>
          <a:prstGeom prst="straightConnector1">
            <a:avLst/>
          </a:prstGeom>
          <a:noFill/>
          <a:ln w="9525" cap="flat" cmpd="sng">
            <a:solidFill>
              <a:schemeClr val="dk2"/>
            </a:solidFill>
            <a:prstDash val="solid"/>
            <a:round/>
            <a:headEnd type="none" w="sm" len="sm"/>
            <a:tailEnd type="triangle" w="med" len="med"/>
          </a:ln>
        </p:spPr>
      </p:cxnSp>
      <p:cxnSp>
        <p:nvCxnSpPr>
          <p:cNvPr id="695" name="Google Shape;695;g156eac9b5a1_2_15"/>
          <p:cNvCxnSpPr/>
          <p:nvPr/>
        </p:nvCxnSpPr>
        <p:spPr>
          <a:xfrm>
            <a:off x="5889984" y="4207327"/>
            <a:ext cx="163200" cy="655500"/>
          </a:xfrm>
          <a:prstGeom prst="straightConnector1">
            <a:avLst/>
          </a:prstGeom>
          <a:noFill/>
          <a:ln w="9525" cap="flat" cmpd="sng">
            <a:solidFill>
              <a:schemeClr val="dk2"/>
            </a:solidFill>
            <a:prstDash val="solid"/>
            <a:round/>
            <a:headEnd type="none" w="sm" len="sm"/>
            <a:tailEnd type="triangle" w="med" len="med"/>
          </a:ln>
        </p:spPr>
      </p:cxnSp>
      <p:cxnSp>
        <p:nvCxnSpPr>
          <p:cNvPr id="696" name="Google Shape;696;g156eac9b5a1_2_15"/>
          <p:cNvCxnSpPr>
            <a:stCxn id="677" idx="6"/>
            <a:endCxn id="659" idx="2"/>
          </p:cNvCxnSpPr>
          <p:nvPr/>
        </p:nvCxnSpPr>
        <p:spPr>
          <a:xfrm>
            <a:off x="6055425" y="4186673"/>
            <a:ext cx="163200" cy="156900"/>
          </a:xfrm>
          <a:prstGeom prst="straightConnector1">
            <a:avLst/>
          </a:prstGeom>
          <a:noFill/>
          <a:ln w="9525" cap="flat" cmpd="sng">
            <a:solidFill>
              <a:schemeClr val="dk2"/>
            </a:solidFill>
            <a:prstDash val="solid"/>
            <a:round/>
            <a:headEnd type="none" w="sm" len="sm"/>
            <a:tailEnd type="triangle" w="med" len="med"/>
          </a:ln>
        </p:spPr>
      </p:cxnSp>
      <p:cxnSp>
        <p:nvCxnSpPr>
          <p:cNvPr id="697" name="Google Shape;697;g156eac9b5a1_2_15"/>
          <p:cNvCxnSpPr>
            <a:stCxn id="677" idx="6"/>
            <a:endCxn id="668" idx="2"/>
          </p:cNvCxnSpPr>
          <p:nvPr/>
        </p:nvCxnSpPr>
        <p:spPr>
          <a:xfrm>
            <a:off x="6055425" y="4186673"/>
            <a:ext cx="163200" cy="478200"/>
          </a:xfrm>
          <a:prstGeom prst="straightConnector1">
            <a:avLst/>
          </a:prstGeom>
          <a:noFill/>
          <a:ln w="9525" cap="flat" cmpd="sng">
            <a:solidFill>
              <a:schemeClr val="dk2"/>
            </a:solidFill>
            <a:prstDash val="solid"/>
            <a:round/>
            <a:headEnd type="none" w="sm" len="sm"/>
            <a:tailEnd type="triangle" w="med" len="med"/>
          </a:ln>
        </p:spPr>
      </p:cxnSp>
      <p:cxnSp>
        <p:nvCxnSpPr>
          <p:cNvPr id="698" name="Google Shape;698;g156eac9b5a1_2_15"/>
          <p:cNvCxnSpPr>
            <a:stCxn id="678" idx="6"/>
            <a:endCxn id="659" idx="2"/>
          </p:cNvCxnSpPr>
          <p:nvPr/>
        </p:nvCxnSpPr>
        <p:spPr>
          <a:xfrm rot="10800000" flipH="1">
            <a:off x="6055425" y="4343349"/>
            <a:ext cx="163200" cy="61800"/>
          </a:xfrm>
          <a:prstGeom prst="straightConnector1">
            <a:avLst/>
          </a:prstGeom>
          <a:noFill/>
          <a:ln w="9525" cap="flat" cmpd="sng">
            <a:solidFill>
              <a:schemeClr val="dk2"/>
            </a:solidFill>
            <a:prstDash val="solid"/>
            <a:round/>
            <a:headEnd type="none" w="sm" len="sm"/>
            <a:tailEnd type="triangle" w="med" len="med"/>
          </a:ln>
        </p:spPr>
      </p:cxnSp>
      <p:cxnSp>
        <p:nvCxnSpPr>
          <p:cNvPr id="699" name="Google Shape;699;g156eac9b5a1_2_15"/>
          <p:cNvCxnSpPr>
            <a:stCxn id="678" idx="6"/>
            <a:endCxn id="668" idx="2"/>
          </p:cNvCxnSpPr>
          <p:nvPr/>
        </p:nvCxnSpPr>
        <p:spPr>
          <a:xfrm>
            <a:off x="6055425" y="4405149"/>
            <a:ext cx="163200" cy="259800"/>
          </a:xfrm>
          <a:prstGeom prst="straightConnector1">
            <a:avLst/>
          </a:prstGeom>
          <a:noFill/>
          <a:ln w="9525" cap="flat" cmpd="sng">
            <a:solidFill>
              <a:schemeClr val="dk2"/>
            </a:solidFill>
            <a:prstDash val="solid"/>
            <a:round/>
            <a:headEnd type="none" w="sm" len="sm"/>
            <a:tailEnd type="triangle" w="med" len="med"/>
          </a:ln>
        </p:spPr>
      </p:cxnSp>
      <p:cxnSp>
        <p:nvCxnSpPr>
          <p:cNvPr id="700" name="Google Shape;700;g156eac9b5a1_2_15"/>
          <p:cNvCxnSpPr>
            <a:stCxn id="679" idx="6"/>
            <a:endCxn id="659" idx="2"/>
          </p:cNvCxnSpPr>
          <p:nvPr/>
        </p:nvCxnSpPr>
        <p:spPr>
          <a:xfrm rot="10800000" flipH="1">
            <a:off x="6055425" y="4343429"/>
            <a:ext cx="163200" cy="280200"/>
          </a:xfrm>
          <a:prstGeom prst="straightConnector1">
            <a:avLst/>
          </a:prstGeom>
          <a:noFill/>
          <a:ln w="9525" cap="flat" cmpd="sng">
            <a:solidFill>
              <a:schemeClr val="dk2"/>
            </a:solidFill>
            <a:prstDash val="solid"/>
            <a:round/>
            <a:headEnd type="none" w="sm" len="sm"/>
            <a:tailEnd type="triangle" w="med" len="med"/>
          </a:ln>
        </p:spPr>
      </p:cxnSp>
      <p:cxnSp>
        <p:nvCxnSpPr>
          <p:cNvPr id="701" name="Google Shape;701;g156eac9b5a1_2_15"/>
          <p:cNvCxnSpPr>
            <a:stCxn id="679" idx="6"/>
            <a:endCxn id="668" idx="2"/>
          </p:cNvCxnSpPr>
          <p:nvPr/>
        </p:nvCxnSpPr>
        <p:spPr>
          <a:xfrm>
            <a:off x="6055425" y="4623629"/>
            <a:ext cx="163200" cy="41400"/>
          </a:xfrm>
          <a:prstGeom prst="straightConnector1">
            <a:avLst/>
          </a:prstGeom>
          <a:noFill/>
          <a:ln w="9525" cap="flat" cmpd="sng">
            <a:solidFill>
              <a:schemeClr val="dk2"/>
            </a:solidFill>
            <a:prstDash val="solid"/>
            <a:round/>
            <a:headEnd type="none" w="sm" len="sm"/>
            <a:tailEnd type="triangle" w="med" len="med"/>
          </a:ln>
        </p:spPr>
      </p:cxnSp>
      <p:cxnSp>
        <p:nvCxnSpPr>
          <p:cNvPr id="702" name="Google Shape;702;g156eac9b5a1_2_15"/>
          <p:cNvCxnSpPr>
            <a:stCxn id="680" idx="6"/>
            <a:endCxn id="659" idx="2"/>
          </p:cNvCxnSpPr>
          <p:nvPr/>
        </p:nvCxnSpPr>
        <p:spPr>
          <a:xfrm rot="10800000" flipH="1">
            <a:off x="6055425" y="4343513"/>
            <a:ext cx="163200" cy="498600"/>
          </a:xfrm>
          <a:prstGeom prst="straightConnector1">
            <a:avLst/>
          </a:prstGeom>
          <a:noFill/>
          <a:ln w="9525" cap="flat" cmpd="sng">
            <a:solidFill>
              <a:schemeClr val="dk2"/>
            </a:solidFill>
            <a:prstDash val="solid"/>
            <a:round/>
            <a:headEnd type="none" w="sm" len="sm"/>
            <a:tailEnd type="triangle" w="med" len="med"/>
          </a:ln>
        </p:spPr>
      </p:cxnSp>
      <p:cxnSp>
        <p:nvCxnSpPr>
          <p:cNvPr id="703" name="Google Shape;703;g156eac9b5a1_2_15"/>
          <p:cNvCxnSpPr>
            <a:stCxn id="680" idx="6"/>
            <a:endCxn id="668" idx="2"/>
          </p:cNvCxnSpPr>
          <p:nvPr/>
        </p:nvCxnSpPr>
        <p:spPr>
          <a:xfrm rot="10800000" flipH="1">
            <a:off x="6055425" y="4664813"/>
            <a:ext cx="163200" cy="177300"/>
          </a:xfrm>
          <a:prstGeom prst="straightConnector1">
            <a:avLst/>
          </a:prstGeom>
          <a:noFill/>
          <a:ln w="9525" cap="flat" cmpd="sng">
            <a:solidFill>
              <a:schemeClr val="dk2"/>
            </a:solidFill>
            <a:prstDash val="solid"/>
            <a:round/>
            <a:headEnd type="none" w="sm" len="sm"/>
            <a:tailEnd type="triangle" w="med" len="med"/>
          </a:ln>
        </p:spPr>
      </p:cxnSp>
      <p:sp>
        <p:nvSpPr>
          <p:cNvPr id="704" name="Google Shape;704;g156eac9b5a1_2_15"/>
          <p:cNvSpPr txBox="1"/>
          <p:nvPr/>
        </p:nvSpPr>
        <p:spPr>
          <a:xfrm>
            <a:off x="5073018" y="5475966"/>
            <a:ext cx="1602900" cy="446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202124"/>
                </a:solidFill>
                <a:highlight>
                  <a:srgbClr val="FFFFFF"/>
                </a:highlight>
                <a:latin typeface="Arial"/>
                <a:ea typeface="Arial"/>
                <a:cs typeface="Arial"/>
                <a:sym typeface="Arial"/>
              </a:rPr>
              <a:t>ŷ</a:t>
            </a:r>
            <a:r>
              <a:rPr lang="en-US" sz="1700" b="0" i="0" u="none" strike="noStrike" cap="none">
                <a:solidFill>
                  <a:srgbClr val="000000"/>
                </a:solidFill>
                <a:latin typeface="Gill Sans"/>
                <a:ea typeface="Gill Sans"/>
                <a:cs typeface="Gill Sans"/>
                <a:sym typeface="Gill Sans"/>
              </a:rPr>
              <a:t>=0</a:t>
            </a:r>
            <a:endParaRPr sz="1700" b="0" i="0" u="none" strike="noStrike" cap="none">
              <a:solidFill>
                <a:srgbClr val="000000"/>
              </a:solidFill>
              <a:latin typeface="Gill Sans"/>
              <a:ea typeface="Gill Sans"/>
              <a:cs typeface="Gill Sans"/>
              <a:sym typeface="Gill Sans"/>
            </a:endParaRPr>
          </a:p>
        </p:txBody>
      </p:sp>
      <p:cxnSp>
        <p:nvCxnSpPr>
          <p:cNvPr id="705" name="Google Shape;705;g156eac9b5a1_2_15"/>
          <p:cNvCxnSpPr/>
          <p:nvPr/>
        </p:nvCxnSpPr>
        <p:spPr>
          <a:xfrm>
            <a:off x="4584700" y="2646538"/>
            <a:ext cx="13200" cy="3408900"/>
          </a:xfrm>
          <a:prstGeom prst="straightConnector1">
            <a:avLst/>
          </a:prstGeom>
          <a:noFill/>
          <a:ln w="9525" cap="flat" cmpd="sng">
            <a:solidFill>
              <a:schemeClr val="lt2"/>
            </a:solidFill>
            <a:prstDash val="solid"/>
            <a:round/>
            <a:headEnd type="none" w="sm" len="sm"/>
            <a:tailEnd type="none" w="sm" len="sm"/>
          </a:ln>
        </p:spPr>
      </p:cxnSp>
      <p:sp>
        <p:nvSpPr>
          <p:cNvPr id="706" name="Google Shape;706;g156eac9b5a1_2_15"/>
          <p:cNvSpPr/>
          <p:nvPr/>
        </p:nvSpPr>
        <p:spPr>
          <a:xfrm rot="5400000">
            <a:off x="5633025" y="3702925"/>
            <a:ext cx="346200" cy="328800"/>
          </a:xfrm>
          <a:prstGeom prst="rightArrow">
            <a:avLst>
              <a:gd name="adj1" fmla="val 50000"/>
              <a:gd name="adj2" fmla="val 50000"/>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g156eac9b5a1_2_15"/>
          <p:cNvSpPr/>
          <p:nvPr/>
        </p:nvSpPr>
        <p:spPr>
          <a:xfrm rot="5400000">
            <a:off x="5659975" y="5080850"/>
            <a:ext cx="429000" cy="328800"/>
          </a:xfrm>
          <a:prstGeom prst="rightArrow">
            <a:avLst>
              <a:gd name="adj1" fmla="val 50000"/>
              <a:gd name="adj2" fmla="val 50000"/>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g156eac9b5a1_2_15"/>
          <p:cNvSpPr/>
          <p:nvPr/>
        </p:nvSpPr>
        <p:spPr>
          <a:xfrm>
            <a:off x="6997998" y="4215583"/>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709" name="Google Shape;709;g156eac9b5a1_2_15"/>
          <p:cNvSpPr/>
          <p:nvPr/>
        </p:nvSpPr>
        <p:spPr>
          <a:xfrm>
            <a:off x="6979446" y="4467488"/>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710" name="Google Shape;710;g156eac9b5a1_2_15"/>
          <p:cNvSpPr/>
          <p:nvPr/>
        </p:nvSpPr>
        <p:spPr>
          <a:xfrm>
            <a:off x="7364215" y="4138790"/>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g156eac9b5a1_2_15"/>
          <p:cNvSpPr/>
          <p:nvPr/>
        </p:nvSpPr>
        <p:spPr>
          <a:xfrm>
            <a:off x="8026035" y="4295611"/>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12" name="Google Shape;712;g156eac9b5a1_2_15"/>
          <p:cNvCxnSpPr>
            <a:stCxn id="708" idx="6"/>
            <a:endCxn id="710" idx="2"/>
          </p:cNvCxnSpPr>
          <p:nvPr/>
        </p:nvCxnSpPr>
        <p:spPr>
          <a:xfrm rot="10800000" flipH="1">
            <a:off x="7165698" y="4224433"/>
            <a:ext cx="198600" cy="76800"/>
          </a:xfrm>
          <a:prstGeom prst="straightConnector1">
            <a:avLst/>
          </a:prstGeom>
          <a:noFill/>
          <a:ln w="9525" cap="flat" cmpd="sng">
            <a:solidFill>
              <a:schemeClr val="dk2"/>
            </a:solidFill>
            <a:prstDash val="solid"/>
            <a:round/>
            <a:headEnd type="none" w="sm" len="sm"/>
            <a:tailEnd type="triangle" w="med" len="med"/>
          </a:ln>
        </p:spPr>
      </p:cxnSp>
      <p:cxnSp>
        <p:nvCxnSpPr>
          <p:cNvPr id="713" name="Google Shape;713;g156eac9b5a1_2_15"/>
          <p:cNvCxnSpPr>
            <a:stCxn id="709" idx="6"/>
            <a:endCxn id="710" idx="2"/>
          </p:cNvCxnSpPr>
          <p:nvPr/>
        </p:nvCxnSpPr>
        <p:spPr>
          <a:xfrm rot="10800000" flipH="1">
            <a:off x="7147146" y="4224338"/>
            <a:ext cx="217200" cy="328800"/>
          </a:xfrm>
          <a:prstGeom prst="straightConnector1">
            <a:avLst/>
          </a:prstGeom>
          <a:noFill/>
          <a:ln w="9525" cap="flat" cmpd="sng">
            <a:solidFill>
              <a:schemeClr val="dk2"/>
            </a:solidFill>
            <a:prstDash val="solid"/>
            <a:round/>
            <a:headEnd type="none" w="sm" len="sm"/>
            <a:tailEnd type="triangle" w="med" len="med"/>
          </a:ln>
        </p:spPr>
      </p:cxnSp>
      <p:sp>
        <p:nvSpPr>
          <p:cNvPr id="714" name="Google Shape;714;g156eac9b5a1_2_15"/>
          <p:cNvSpPr/>
          <p:nvPr/>
        </p:nvSpPr>
        <p:spPr>
          <a:xfrm>
            <a:off x="7364215" y="4362652"/>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15" name="Google Shape;715;g156eac9b5a1_2_15"/>
          <p:cNvCxnSpPr>
            <a:stCxn id="708" idx="6"/>
            <a:endCxn id="714" idx="2"/>
          </p:cNvCxnSpPr>
          <p:nvPr/>
        </p:nvCxnSpPr>
        <p:spPr>
          <a:xfrm>
            <a:off x="7165698" y="4301233"/>
            <a:ext cx="198600" cy="147000"/>
          </a:xfrm>
          <a:prstGeom prst="straightConnector1">
            <a:avLst/>
          </a:prstGeom>
          <a:noFill/>
          <a:ln w="9525" cap="flat" cmpd="sng">
            <a:solidFill>
              <a:schemeClr val="dk2"/>
            </a:solidFill>
            <a:prstDash val="solid"/>
            <a:round/>
            <a:headEnd type="none" w="sm" len="sm"/>
            <a:tailEnd type="triangle" w="med" len="med"/>
          </a:ln>
        </p:spPr>
      </p:cxnSp>
      <p:cxnSp>
        <p:nvCxnSpPr>
          <p:cNvPr id="716" name="Google Shape;716;g156eac9b5a1_2_15"/>
          <p:cNvCxnSpPr>
            <a:stCxn id="709" idx="6"/>
            <a:endCxn id="714" idx="2"/>
          </p:cNvCxnSpPr>
          <p:nvPr/>
        </p:nvCxnSpPr>
        <p:spPr>
          <a:xfrm rot="10800000" flipH="1">
            <a:off x="7147146" y="4448438"/>
            <a:ext cx="217200" cy="104700"/>
          </a:xfrm>
          <a:prstGeom prst="straightConnector1">
            <a:avLst/>
          </a:prstGeom>
          <a:noFill/>
          <a:ln w="9525" cap="flat" cmpd="sng">
            <a:solidFill>
              <a:schemeClr val="dk2"/>
            </a:solidFill>
            <a:prstDash val="solid"/>
            <a:round/>
            <a:headEnd type="none" w="sm" len="sm"/>
            <a:tailEnd type="triangle" w="med" len="med"/>
          </a:ln>
        </p:spPr>
      </p:cxnSp>
      <p:sp>
        <p:nvSpPr>
          <p:cNvPr id="717" name="Google Shape;717;g156eac9b5a1_2_15"/>
          <p:cNvSpPr/>
          <p:nvPr/>
        </p:nvSpPr>
        <p:spPr>
          <a:xfrm>
            <a:off x="6997972" y="4719388"/>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718" name="Google Shape;718;g156eac9b5a1_2_15"/>
          <p:cNvSpPr/>
          <p:nvPr/>
        </p:nvSpPr>
        <p:spPr>
          <a:xfrm>
            <a:off x="7364215" y="4798203"/>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g156eac9b5a1_2_15"/>
          <p:cNvSpPr/>
          <p:nvPr/>
        </p:nvSpPr>
        <p:spPr>
          <a:xfrm>
            <a:off x="7364215" y="4586514"/>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g156eac9b5a1_2_15"/>
          <p:cNvSpPr/>
          <p:nvPr/>
        </p:nvSpPr>
        <p:spPr>
          <a:xfrm>
            <a:off x="8026035" y="4617035"/>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21" name="Google Shape;721;g156eac9b5a1_2_15"/>
          <p:cNvCxnSpPr>
            <a:stCxn id="717" idx="6"/>
            <a:endCxn id="710" idx="2"/>
          </p:cNvCxnSpPr>
          <p:nvPr/>
        </p:nvCxnSpPr>
        <p:spPr>
          <a:xfrm rot="10800000" flipH="1">
            <a:off x="7165672" y="4224538"/>
            <a:ext cx="198600" cy="580500"/>
          </a:xfrm>
          <a:prstGeom prst="straightConnector1">
            <a:avLst/>
          </a:prstGeom>
          <a:noFill/>
          <a:ln w="9525" cap="flat" cmpd="sng">
            <a:solidFill>
              <a:schemeClr val="dk2"/>
            </a:solidFill>
            <a:prstDash val="solid"/>
            <a:round/>
            <a:headEnd type="none" w="sm" len="sm"/>
            <a:tailEnd type="triangle" w="med" len="med"/>
          </a:ln>
        </p:spPr>
      </p:cxnSp>
      <p:cxnSp>
        <p:nvCxnSpPr>
          <p:cNvPr id="722" name="Google Shape;722;g156eac9b5a1_2_15"/>
          <p:cNvCxnSpPr>
            <a:stCxn id="708" idx="6"/>
            <a:endCxn id="719" idx="2"/>
          </p:cNvCxnSpPr>
          <p:nvPr/>
        </p:nvCxnSpPr>
        <p:spPr>
          <a:xfrm>
            <a:off x="7165698" y="4301233"/>
            <a:ext cx="198600" cy="370800"/>
          </a:xfrm>
          <a:prstGeom prst="straightConnector1">
            <a:avLst/>
          </a:prstGeom>
          <a:noFill/>
          <a:ln w="9525" cap="flat" cmpd="sng">
            <a:solidFill>
              <a:schemeClr val="dk2"/>
            </a:solidFill>
            <a:prstDash val="solid"/>
            <a:round/>
            <a:headEnd type="none" w="sm" len="sm"/>
            <a:tailEnd type="triangle" w="med" len="med"/>
          </a:ln>
        </p:spPr>
      </p:cxnSp>
      <p:cxnSp>
        <p:nvCxnSpPr>
          <p:cNvPr id="723" name="Google Shape;723;g156eac9b5a1_2_15"/>
          <p:cNvCxnSpPr>
            <a:stCxn id="708" idx="6"/>
            <a:endCxn id="718" idx="2"/>
          </p:cNvCxnSpPr>
          <p:nvPr/>
        </p:nvCxnSpPr>
        <p:spPr>
          <a:xfrm>
            <a:off x="7165698" y="4301233"/>
            <a:ext cx="198600" cy="582600"/>
          </a:xfrm>
          <a:prstGeom prst="straightConnector1">
            <a:avLst/>
          </a:prstGeom>
          <a:noFill/>
          <a:ln w="9525" cap="flat" cmpd="sng">
            <a:solidFill>
              <a:schemeClr val="dk2"/>
            </a:solidFill>
            <a:prstDash val="solid"/>
            <a:round/>
            <a:headEnd type="none" w="sm" len="sm"/>
            <a:tailEnd type="triangle" w="med" len="med"/>
          </a:ln>
        </p:spPr>
      </p:cxnSp>
      <p:cxnSp>
        <p:nvCxnSpPr>
          <p:cNvPr id="724" name="Google Shape;724;g156eac9b5a1_2_15"/>
          <p:cNvCxnSpPr>
            <a:stCxn id="709" idx="6"/>
            <a:endCxn id="719" idx="2"/>
          </p:cNvCxnSpPr>
          <p:nvPr/>
        </p:nvCxnSpPr>
        <p:spPr>
          <a:xfrm>
            <a:off x="7147146" y="4553138"/>
            <a:ext cx="217200" cy="119100"/>
          </a:xfrm>
          <a:prstGeom prst="straightConnector1">
            <a:avLst/>
          </a:prstGeom>
          <a:noFill/>
          <a:ln w="9525" cap="flat" cmpd="sng">
            <a:solidFill>
              <a:schemeClr val="dk2"/>
            </a:solidFill>
            <a:prstDash val="solid"/>
            <a:round/>
            <a:headEnd type="none" w="sm" len="sm"/>
            <a:tailEnd type="triangle" w="med" len="med"/>
          </a:ln>
        </p:spPr>
      </p:cxnSp>
      <p:cxnSp>
        <p:nvCxnSpPr>
          <p:cNvPr id="725" name="Google Shape;725;g156eac9b5a1_2_15"/>
          <p:cNvCxnSpPr>
            <a:stCxn id="709" idx="6"/>
            <a:endCxn id="718" idx="2"/>
          </p:cNvCxnSpPr>
          <p:nvPr/>
        </p:nvCxnSpPr>
        <p:spPr>
          <a:xfrm>
            <a:off x="7147146" y="4553138"/>
            <a:ext cx="217200" cy="330600"/>
          </a:xfrm>
          <a:prstGeom prst="straightConnector1">
            <a:avLst/>
          </a:prstGeom>
          <a:noFill/>
          <a:ln w="9525" cap="flat" cmpd="sng">
            <a:solidFill>
              <a:schemeClr val="dk2"/>
            </a:solidFill>
            <a:prstDash val="solid"/>
            <a:round/>
            <a:headEnd type="none" w="sm" len="sm"/>
            <a:tailEnd type="triangle" w="med" len="med"/>
          </a:ln>
        </p:spPr>
      </p:cxnSp>
      <p:cxnSp>
        <p:nvCxnSpPr>
          <p:cNvPr id="726" name="Google Shape;726;g156eac9b5a1_2_15"/>
          <p:cNvCxnSpPr>
            <a:stCxn id="717" idx="6"/>
            <a:endCxn id="714" idx="2"/>
          </p:cNvCxnSpPr>
          <p:nvPr/>
        </p:nvCxnSpPr>
        <p:spPr>
          <a:xfrm rot="10800000" flipH="1">
            <a:off x="7165672" y="4448338"/>
            <a:ext cx="198600" cy="356700"/>
          </a:xfrm>
          <a:prstGeom prst="straightConnector1">
            <a:avLst/>
          </a:prstGeom>
          <a:noFill/>
          <a:ln w="9525" cap="flat" cmpd="sng">
            <a:solidFill>
              <a:schemeClr val="dk2"/>
            </a:solidFill>
            <a:prstDash val="solid"/>
            <a:round/>
            <a:headEnd type="none" w="sm" len="sm"/>
            <a:tailEnd type="triangle" w="med" len="med"/>
          </a:ln>
        </p:spPr>
      </p:cxnSp>
      <p:cxnSp>
        <p:nvCxnSpPr>
          <p:cNvPr id="727" name="Google Shape;727;g156eac9b5a1_2_15"/>
          <p:cNvCxnSpPr>
            <a:stCxn id="717" idx="6"/>
            <a:endCxn id="719" idx="2"/>
          </p:cNvCxnSpPr>
          <p:nvPr/>
        </p:nvCxnSpPr>
        <p:spPr>
          <a:xfrm rot="10800000" flipH="1">
            <a:off x="7165672" y="4672138"/>
            <a:ext cx="198600" cy="132900"/>
          </a:xfrm>
          <a:prstGeom prst="straightConnector1">
            <a:avLst/>
          </a:prstGeom>
          <a:noFill/>
          <a:ln w="9525" cap="flat" cmpd="sng">
            <a:solidFill>
              <a:schemeClr val="dk2"/>
            </a:solidFill>
            <a:prstDash val="solid"/>
            <a:round/>
            <a:headEnd type="none" w="sm" len="sm"/>
            <a:tailEnd type="triangle" w="med" len="med"/>
          </a:ln>
        </p:spPr>
      </p:cxnSp>
      <p:cxnSp>
        <p:nvCxnSpPr>
          <p:cNvPr id="728" name="Google Shape;728;g156eac9b5a1_2_15"/>
          <p:cNvCxnSpPr>
            <a:stCxn id="717" idx="6"/>
            <a:endCxn id="718" idx="2"/>
          </p:cNvCxnSpPr>
          <p:nvPr/>
        </p:nvCxnSpPr>
        <p:spPr>
          <a:xfrm>
            <a:off x="7165672" y="4805038"/>
            <a:ext cx="198600" cy="78900"/>
          </a:xfrm>
          <a:prstGeom prst="straightConnector1">
            <a:avLst/>
          </a:prstGeom>
          <a:noFill/>
          <a:ln w="9525" cap="flat" cmpd="sng">
            <a:solidFill>
              <a:schemeClr val="dk2"/>
            </a:solidFill>
            <a:prstDash val="solid"/>
            <a:round/>
            <a:headEnd type="none" w="sm" len="sm"/>
            <a:tailEnd type="triangle" w="med" len="med"/>
          </a:ln>
        </p:spPr>
      </p:cxnSp>
      <p:sp>
        <p:nvSpPr>
          <p:cNvPr id="729" name="Google Shape;729;g156eac9b5a1_2_15"/>
          <p:cNvSpPr/>
          <p:nvPr/>
        </p:nvSpPr>
        <p:spPr>
          <a:xfrm>
            <a:off x="7695125" y="4138798"/>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g156eac9b5a1_2_15"/>
          <p:cNvSpPr/>
          <p:nvPr/>
        </p:nvSpPr>
        <p:spPr>
          <a:xfrm>
            <a:off x="7695125" y="4357274"/>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g156eac9b5a1_2_15"/>
          <p:cNvSpPr/>
          <p:nvPr/>
        </p:nvSpPr>
        <p:spPr>
          <a:xfrm>
            <a:off x="7695125" y="4575754"/>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g156eac9b5a1_2_15"/>
          <p:cNvSpPr/>
          <p:nvPr/>
        </p:nvSpPr>
        <p:spPr>
          <a:xfrm>
            <a:off x="7695125" y="4794238"/>
            <a:ext cx="167700" cy="171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33" name="Google Shape;733;g156eac9b5a1_2_15"/>
          <p:cNvCxnSpPr>
            <a:stCxn id="714" idx="6"/>
            <a:endCxn id="730" idx="2"/>
          </p:cNvCxnSpPr>
          <p:nvPr/>
        </p:nvCxnSpPr>
        <p:spPr>
          <a:xfrm rot="10800000" flipH="1">
            <a:off x="7531915" y="4442902"/>
            <a:ext cx="163200" cy="5400"/>
          </a:xfrm>
          <a:prstGeom prst="straightConnector1">
            <a:avLst/>
          </a:prstGeom>
          <a:noFill/>
          <a:ln w="9525" cap="flat" cmpd="sng">
            <a:solidFill>
              <a:schemeClr val="dk2"/>
            </a:solidFill>
            <a:prstDash val="solid"/>
            <a:round/>
            <a:headEnd type="none" w="sm" len="sm"/>
            <a:tailEnd type="triangle" w="med" len="med"/>
          </a:ln>
        </p:spPr>
      </p:cxnSp>
      <p:cxnSp>
        <p:nvCxnSpPr>
          <p:cNvPr id="734" name="Google Shape;734;g156eac9b5a1_2_15"/>
          <p:cNvCxnSpPr>
            <a:stCxn id="719" idx="6"/>
            <a:endCxn id="731" idx="2"/>
          </p:cNvCxnSpPr>
          <p:nvPr/>
        </p:nvCxnSpPr>
        <p:spPr>
          <a:xfrm rot="10800000" flipH="1">
            <a:off x="7531915" y="4661364"/>
            <a:ext cx="163200" cy="10800"/>
          </a:xfrm>
          <a:prstGeom prst="straightConnector1">
            <a:avLst/>
          </a:prstGeom>
          <a:noFill/>
          <a:ln w="9525" cap="flat" cmpd="sng">
            <a:solidFill>
              <a:schemeClr val="dk2"/>
            </a:solidFill>
            <a:prstDash val="solid"/>
            <a:round/>
            <a:headEnd type="none" w="sm" len="sm"/>
            <a:tailEnd type="triangle" w="med" len="med"/>
          </a:ln>
        </p:spPr>
      </p:cxnSp>
      <p:cxnSp>
        <p:nvCxnSpPr>
          <p:cNvPr id="735" name="Google Shape;735;g156eac9b5a1_2_15"/>
          <p:cNvCxnSpPr>
            <a:stCxn id="710" idx="6"/>
            <a:endCxn id="730" idx="2"/>
          </p:cNvCxnSpPr>
          <p:nvPr/>
        </p:nvCxnSpPr>
        <p:spPr>
          <a:xfrm>
            <a:off x="7531915" y="4224440"/>
            <a:ext cx="163200" cy="218400"/>
          </a:xfrm>
          <a:prstGeom prst="straightConnector1">
            <a:avLst/>
          </a:prstGeom>
          <a:noFill/>
          <a:ln w="9525" cap="flat" cmpd="sng">
            <a:solidFill>
              <a:schemeClr val="dk2"/>
            </a:solidFill>
            <a:prstDash val="solid"/>
            <a:round/>
            <a:headEnd type="none" w="sm" len="sm"/>
            <a:tailEnd type="triangle" w="med" len="med"/>
          </a:ln>
        </p:spPr>
      </p:cxnSp>
      <p:cxnSp>
        <p:nvCxnSpPr>
          <p:cNvPr id="736" name="Google Shape;736;g156eac9b5a1_2_15"/>
          <p:cNvCxnSpPr>
            <a:stCxn id="714" idx="6"/>
            <a:endCxn id="731" idx="2"/>
          </p:cNvCxnSpPr>
          <p:nvPr/>
        </p:nvCxnSpPr>
        <p:spPr>
          <a:xfrm>
            <a:off x="7531915" y="4448302"/>
            <a:ext cx="163200" cy="213000"/>
          </a:xfrm>
          <a:prstGeom prst="straightConnector1">
            <a:avLst/>
          </a:prstGeom>
          <a:noFill/>
          <a:ln w="9525" cap="flat" cmpd="sng">
            <a:solidFill>
              <a:schemeClr val="dk2"/>
            </a:solidFill>
            <a:prstDash val="solid"/>
            <a:round/>
            <a:headEnd type="none" w="sm" len="sm"/>
            <a:tailEnd type="triangle" w="med" len="med"/>
          </a:ln>
        </p:spPr>
      </p:cxnSp>
      <p:cxnSp>
        <p:nvCxnSpPr>
          <p:cNvPr id="737" name="Google Shape;737;g156eac9b5a1_2_15"/>
          <p:cNvCxnSpPr>
            <a:stCxn id="719" idx="6"/>
            <a:endCxn id="732" idx="2"/>
          </p:cNvCxnSpPr>
          <p:nvPr/>
        </p:nvCxnSpPr>
        <p:spPr>
          <a:xfrm>
            <a:off x="7531915" y="4672164"/>
            <a:ext cx="163200" cy="207600"/>
          </a:xfrm>
          <a:prstGeom prst="straightConnector1">
            <a:avLst/>
          </a:prstGeom>
          <a:noFill/>
          <a:ln w="9525" cap="flat" cmpd="sng">
            <a:solidFill>
              <a:schemeClr val="dk2"/>
            </a:solidFill>
            <a:prstDash val="solid"/>
            <a:round/>
            <a:headEnd type="none" w="sm" len="sm"/>
            <a:tailEnd type="triangle" w="med" len="med"/>
          </a:ln>
        </p:spPr>
      </p:cxnSp>
      <p:cxnSp>
        <p:nvCxnSpPr>
          <p:cNvPr id="738" name="Google Shape;738;g156eac9b5a1_2_15"/>
          <p:cNvCxnSpPr>
            <a:stCxn id="718" idx="6"/>
            <a:endCxn id="732" idx="2"/>
          </p:cNvCxnSpPr>
          <p:nvPr/>
        </p:nvCxnSpPr>
        <p:spPr>
          <a:xfrm rot="10800000" flipH="1">
            <a:off x="7531915" y="4879953"/>
            <a:ext cx="163200" cy="3900"/>
          </a:xfrm>
          <a:prstGeom prst="straightConnector1">
            <a:avLst/>
          </a:prstGeom>
          <a:noFill/>
          <a:ln w="9525" cap="flat" cmpd="sng">
            <a:solidFill>
              <a:schemeClr val="dk2"/>
            </a:solidFill>
            <a:prstDash val="solid"/>
            <a:round/>
            <a:headEnd type="none" w="sm" len="sm"/>
            <a:tailEnd type="triangle" w="med" len="med"/>
          </a:ln>
        </p:spPr>
      </p:cxnSp>
      <p:cxnSp>
        <p:nvCxnSpPr>
          <p:cNvPr id="739" name="Google Shape;739;g156eac9b5a1_2_15"/>
          <p:cNvCxnSpPr>
            <a:stCxn id="718" idx="6"/>
            <a:endCxn id="731" idx="2"/>
          </p:cNvCxnSpPr>
          <p:nvPr/>
        </p:nvCxnSpPr>
        <p:spPr>
          <a:xfrm rot="10800000" flipH="1">
            <a:off x="7531915" y="4661553"/>
            <a:ext cx="163200" cy="222300"/>
          </a:xfrm>
          <a:prstGeom prst="straightConnector1">
            <a:avLst/>
          </a:prstGeom>
          <a:noFill/>
          <a:ln w="9525" cap="flat" cmpd="sng">
            <a:solidFill>
              <a:schemeClr val="dk2"/>
            </a:solidFill>
            <a:prstDash val="solid"/>
            <a:round/>
            <a:headEnd type="none" w="sm" len="sm"/>
            <a:tailEnd type="triangle" w="med" len="med"/>
          </a:ln>
        </p:spPr>
      </p:cxnSp>
      <p:cxnSp>
        <p:nvCxnSpPr>
          <p:cNvPr id="740" name="Google Shape;740;g156eac9b5a1_2_15"/>
          <p:cNvCxnSpPr>
            <a:stCxn id="718" idx="6"/>
            <a:endCxn id="730" idx="2"/>
          </p:cNvCxnSpPr>
          <p:nvPr/>
        </p:nvCxnSpPr>
        <p:spPr>
          <a:xfrm rot="10800000" flipH="1">
            <a:off x="7531915" y="4442853"/>
            <a:ext cx="163200" cy="441000"/>
          </a:xfrm>
          <a:prstGeom prst="straightConnector1">
            <a:avLst/>
          </a:prstGeom>
          <a:noFill/>
          <a:ln w="9525" cap="flat" cmpd="sng">
            <a:solidFill>
              <a:schemeClr val="dk2"/>
            </a:solidFill>
            <a:prstDash val="solid"/>
            <a:round/>
            <a:headEnd type="none" w="sm" len="sm"/>
            <a:tailEnd type="triangle" w="med" len="med"/>
          </a:ln>
        </p:spPr>
      </p:cxnSp>
      <p:cxnSp>
        <p:nvCxnSpPr>
          <p:cNvPr id="741" name="Google Shape;741;g156eac9b5a1_2_15"/>
          <p:cNvCxnSpPr>
            <a:stCxn id="718" idx="6"/>
            <a:endCxn id="729" idx="2"/>
          </p:cNvCxnSpPr>
          <p:nvPr/>
        </p:nvCxnSpPr>
        <p:spPr>
          <a:xfrm rot="10800000" flipH="1">
            <a:off x="7531915" y="4224453"/>
            <a:ext cx="163200" cy="659400"/>
          </a:xfrm>
          <a:prstGeom prst="straightConnector1">
            <a:avLst/>
          </a:prstGeom>
          <a:noFill/>
          <a:ln w="9525" cap="flat" cmpd="sng">
            <a:solidFill>
              <a:schemeClr val="dk2"/>
            </a:solidFill>
            <a:prstDash val="solid"/>
            <a:round/>
            <a:headEnd type="none" w="sm" len="sm"/>
            <a:tailEnd type="triangle" w="med" len="med"/>
          </a:ln>
        </p:spPr>
      </p:cxnSp>
      <p:cxnSp>
        <p:nvCxnSpPr>
          <p:cNvPr id="742" name="Google Shape;742;g156eac9b5a1_2_15"/>
          <p:cNvCxnSpPr>
            <a:stCxn id="719" idx="6"/>
            <a:endCxn id="730" idx="2"/>
          </p:cNvCxnSpPr>
          <p:nvPr/>
        </p:nvCxnSpPr>
        <p:spPr>
          <a:xfrm rot="10800000" flipH="1">
            <a:off x="7531915" y="4442964"/>
            <a:ext cx="163200" cy="229200"/>
          </a:xfrm>
          <a:prstGeom prst="straightConnector1">
            <a:avLst/>
          </a:prstGeom>
          <a:noFill/>
          <a:ln w="9525" cap="flat" cmpd="sng">
            <a:solidFill>
              <a:schemeClr val="dk2"/>
            </a:solidFill>
            <a:prstDash val="solid"/>
            <a:round/>
            <a:headEnd type="none" w="sm" len="sm"/>
            <a:tailEnd type="triangle" w="med" len="med"/>
          </a:ln>
        </p:spPr>
      </p:cxnSp>
      <p:cxnSp>
        <p:nvCxnSpPr>
          <p:cNvPr id="743" name="Google Shape;743;g156eac9b5a1_2_15"/>
          <p:cNvCxnSpPr>
            <a:stCxn id="719" idx="6"/>
            <a:endCxn id="729" idx="2"/>
          </p:cNvCxnSpPr>
          <p:nvPr/>
        </p:nvCxnSpPr>
        <p:spPr>
          <a:xfrm rot="10800000" flipH="1">
            <a:off x="7531915" y="4224564"/>
            <a:ext cx="163200" cy="447600"/>
          </a:xfrm>
          <a:prstGeom prst="straightConnector1">
            <a:avLst/>
          </a:prstGeom>
          <a:noFill/>
          <a:ln w="9525" cap="flat" cmpd="sng">
            <a:solidFill>
              <a:schemeClr val="dk2"/>
            </a:solidFill>
            <a:prstDash val="solid"/>
            <a:round/>
            <a:headEnd type="none" w="sm" len="sm"/>
            <a:tailEnd type="triangle" w="med" len="med"/>
          </a:ln>
        </p:spPr>
      </p:cxnSp>
      <p:cxnSp>
        <p:nvCxnSpPr>
          <p:cNvPr id="744" name="Google Shape;744;g156eac9b5a1_2_15"/>
          <p:cNvCxnSpPr>
            <a:stCxn id="714" idx="6"/>
            <a:endCxn id="729" idx="2"/>
          </p:cNvCxnSpPr>
          <p:nvPr/>
        </p:nvCxnSpPr>
        <p:spPr>
          <a:xfrm rot="10800000" flipH="1">
            <a:off x="7531915" y="4224502"/>
            <a:ext cx="163200" cy="223800"/>
          </a:xfrm>
          <a:prstGeom prst="straightConnector1">
            <a:avLst/>
          </a:prstGeom>
          <a:noFill/>
          <a:ln w="9525" cap="flat" cmpd="sng">
            <a:solidFill>
              <a:schemeClr val="dk2"/>
            </a:solidFill>
            <a:prstDash val="solid"/>
            <a:round/>
            <a:headEnd type="none" w="sm" len="sm"/>
            <a:tailEnd type="triangle" w="med" len="med"/>
          </a:ln>
        </p:spPr>
      </p:cxnSp>
      <p:cxnSp>
        <p:nvCxnSpPr>
          <p:cNvPr id="745" name="Google Shape;745;g156eac9b5a1_2_15"/>
          <p:cNvCxnSpPr>
            <a:stCxn id="714" idx="6"/>
            <a:endCxn id="732" idx="2"/>
          </p:cNvCxnSpPr>
          <p:nvPr/>
        </p:nvCxnSpPr>
        <p:spPr>
          <a:xfrm>
            <a:off x="7531915" y="4448302"/>
            <a:ext cx="163200" cy="431700"/>
          </a:xfrm>
          <a:prstGeom prst="straightConnector1">
            <a:avLst/>
          </a:prstGeom>
          <a:noFill/>
          <a:ln w="9525" cap="flat" cmpd="sng">
            <a:solidFill>
              <a:schemeClr val="dk2"/>
            </a:solidFill>
            <a:prstDash val="solid"/>
            <a:round/>
            <a:headEnd type="none" w="sm" len="sm"/>
            <a:tailEnd type="triangle" w="med" len="med"/>
          </a:ln>
        </p:spPr>
      </p:cxnSp>
      <p:cxnSp>
        <p:nvCxnSpPr>
          <p:cNvPr id="746" name="Google Shape;746;g156eac9b5a1_2_15"/>
          <p:cNvCxnSpPr>
            <a:stCxn id="710" idx="6"/>
            <a:endCxn id="731" idx="2"/>
          </p:cNvCxnSpPr>
          <p:nvPr/>
        </p:nvCxnSpPr>
        <p:spPr>
          <a:xfrm>
            <a:off x="7531915" y="4224440"/>
            <a:ext cx="163200" cy="437100"/>
          </a:xfrm>
          <a:prstGeom prst="straightConnector1">
            <a:avLst/>
          </a:prstGeom>
          <a:noFill/>
          <a:ln w="9525" cap="flat" cmpd="sng">
            <a:solidFill>
              <a:schemeClr val="dk2"/>
            </a:solidFill>
            <a:prstDash val="solid"/>
            <a:round/>
            <a:headEnd type="none" w="sm" len="sm"/>
            <a:tailEnd type="triangle" w="med" len="med"/>
          </a:ln>
        </p:spPr>
      </p:cxnSp>
      <p:cxnSp>
        <p:nvCxnSpPr>
          <p:cNvPr id="747" name="Google Shape;747;g156eac9b5a1_2_15"/>
          <p:cNvCxnSpPr/>
          <p:nvPr/>
        </p:nvCxnSpPr>
        <p:spPr>
          <a:xfrm>
            <a:off x="7697384" y="4245102"/>
            <a:ext cx="163200" cy="655500"/>
          </a:xfrm>
          <a:prstGeom prst="straightConnector1">
            <a:avLst/>
          </a:prstGeom>
          <a:noFill/>
          <a:ln w="9525" cap="flat" cmpd="sng">
            <a:solidFill>
              <a:schemeClr val="dk2"/>
            </a:solidFill>
            <a:prstDash val="solid"/>
            <a:round/>
            <a:headEnd type="none" w="sm" len="sm"/>
            <a:tailEnd type="triangle" w="med" len="med"/>
          </a:ln>
        </p:spPr>
      </p:cxnSp>
      <p:cxnSp>
        <p:nvCxnSpPr>
          <p:cNvPr id="748" name="Google Shape;748;g156eac9b5a1_2_15"/>
          <p:cNvCxnSpPr>
            <a:stCxn id="729" idx="6"/>
            <a:endCxn id="711" idx="2"/>
          </p:cNvCxnSpPr>
          <p:nvPr/>
        </p:nvCxnSpPr>
        <p:spPr>
          <a:xfrm>
            <a:off x="7862825" y="4224448"/>
            <a:ext cx="163200" cy="156900"/>
          </a:xfrm>
          <a:prstGeom prst="straightConnector1">
            <a:avLst/>
          </a:prstGeom>
          <a:noFill/>
          <a:ln w="9525" cap="flat" cmpd="sng">
            <a:solidFill>
              <a:schemeClr val="dk2"/>
            </a:solidFill>
            <a:prstDash val="solid"/>
            <a:round/>
            <a:headEnd type="none" w="sm" len="sm"/>
            <a:tailEnd type="triangle" w="med" len="med"/>
          </a:ln>
        </p:spPr>
      </p:cxnSp>
      <p:cxnSp>
        <p:nvCxnSpPr>
          <p:cNvPr id="749" name="Google Shape;749;g156eac9b5a1_2_15"/>
          <p:cNvCxnSpPr>
            <a:stCxn id="729" idx="6"/>
            <a:endCxn id="720" idx="2"/>
          </p:cNvCxnSpPr>
          <p:nvPr/>
        </p:nvCxnSpPr>
        <p:spPr>
          <a:xfrm>
            <a:off x="7862825" y="4224448"/>
            <a:ext cx="163200" cy="478200"/>
          </a:xfrm>
          <a:prstGeom prst="straightConnector1">
            <a:avLst/>
          </a:prstGeom>
          <a:noFill/>
          <a:ln w="9525" cap="flat" cmpd="sng">
            <a:solidFill>
              <a:schemeClr val="dk2"/>
            </a:solidFill>
            <a:prstDash val="solid"/>
            <a:round/>
            <a:headEnd type="none" w="sm" len="sm"/>
            <a:tailEnd type="triangle" w="med" len="med"/>
          </a:ln>
        </p:spPr>
      </p:cxnSp>
      <p:cxnSp>
        <p:nvCxnSpPr>
          <p:cNvPr id="750" name="Google Shape;750;g156eac9b5a1_2_15"/>
          <p:cNvCxnSpPr>
            <a:stCxn id="730" idx="6"/>
            <a:endCxn id="711" idx="2"/>
          </p:cNvCxnSpPr>
          <p:nvPr/>
        </p:nvCxnSpPr>
        <p:spPr>
          <a:xfrm rot="10800000" flipH="1">
            <a:off x="7862825" y="4381124"/>
            <a:ext cx="163200" cy="61800"/>
          </a:xfrm>
          <a:prstGeom prst="straightConnector1">
            <a:avLst/>
          </a:prstGeom>
          <a:noFill/>
          <a:ln w="9525" cap="flat" cmpd="sng">
            <a:solidFill>
              <a:schemeClr val="dk2"/>
            </a:solidFill>
            <a:prstDash val="solid"/>
            <a:round/>
            <a:headEnd type="none" w="sm" len="sm"/>
            <a:tailEnd type="triangle" w="med" len="med"/>
          </a:ln>
        </p:spPr>
      </p:cxnSp>
      <p:cxnSp>
        <p:nvCxnSpPr>
          <p:cNvPr id="751" name="Google Shape;751;g156eac9b5a1_2_15"/>
          <p:cNvCxnSpPr>
            <a:stCxn id="730" idx="6"/>
            <a:endCxn id="720" idx="2"/>
          </p:cNvCxnSpPr>
          <p:nvPr/>
        </p:nvCxnSpPr>
        <p:spPr>
          <a:xfrm>
            <a:off x="7862825" y="4442924"/>
            <a:ext cx="163200" cy="259800"/>
          </a:xfrm>
          <a:prstGeom prst="straightConnector1">
            <a:avLst/>
          </a:prstGeom>
          <a:noFill/>
          <a:ln w="9525" cap="flat" cmpd="sng">
            <a:solidFill>
              <a:schemeClr val="dk2"/>
            </a:solidFill>
            <a:prstDash val="solid"/>
            <a:round/>
            <a:headEnd type="none" w="sm" len="sm"/>
            <a:tailEnd type="triangle" w="med" len="med"/>
          </a:ln>
        </p:spPr>
      </p:cxnSp>
      <p:cxnSp>
        <p:nvCxnSpPr>
          <p:cNvPr id="752" name="Google Shape;752;g156eac9b5a1_2_15"/>
          <p:cNvCxnSpPr>
            <a:stCxn id="731" idx="6"/>
            <a:endCxn id="711" idx="2"/>
          </p:cNvCxnSpPr>
          <p:nvPr/>
        </p:nvCxnSpPr>
        <p:spPr>
          <a:xfrm rot="10800000" flipH="1">
            <a:off x="7862825" y="4381204"/>
            <a:ext cx="163200" cy="280200"/>
          </a:xfrm>
          <a:prstGeom prst="straightConnector1">
            <a:avLst/>
          </a:prstGeom>
          <a:noFill/>
          <a:ln w="9525" cap="flat" cmpd="sng">
            <a:solidFill>
              <a:schemeClr val="dk2"/>
            </a:solidFill>
            <a:prstDash val="solid"/>
            <a:round/>
            <a:headEnd type="none" w="sm" len="sm"/>
            <a:tailEnd type="triangle" w="med" len="med"/>
          </a:ln>
        </p:spPr>
      </p:cxnSp>
      <p:cxnSp>
        <p:nvCxnSpPr>
          <p:cNvPr id="753" name="Google Shape;753;g156eac9b5a1_2_15"/>
          <p:cNvCxnSpPr>
            <a:stCxn id="731" idx="6"/>
            <a:endCxn id="720" idx="2"/>
          </p:cNvCxnSpPr>
          <p:nvPr/>
        </p:nvCxnSpPr>
        <p:spPr>
          <a:xfrm>
            <a:off x="7862825" y="4661404"/>
            <a:ext cx="163200" cy="41400"/>
          </a:xfrm>
          <a:prstGeom prst="straightConnector1">
            <a:avLst/>
          </a:prstGeom>
          <a:noFill/>
          <a:ln w="9525" cap="flat" cmpd="sng">
            <a:solidFill>
              <a:schemeClr val="dk2"/>
            </a:solidFill>
            <a:prstDash val="solid"/>
            <a:round/>
            <a:headEnd type="none" w="sm" len="sm"/>
            <a:tailEnd type="triangle" w="med" len="med"/>
          </a:ln>
        </p:spPr>
      </p:cxnSp>
      <p:cxnSp>
        <p:nvCxnSpPr>
          <p:cNvPr id="754" name="Google Shape;754;g156eac9b5a1_2_15"/>
          <p:cNvCxnSpPr>
            <a:stCxn id="732" idx="6"/>
            <a:endCxn id="711" idx="2"/>
          </p:cNvCxnSpPr>
          <p:nvPr/>
        </p:nvCxnSpPr>
        <p:spPr>
          <a:xfrm rot="10800000" flipH="1">
            <a:off x="7862825" y="4381288"/>
            <a:ext cx="163200" cy="498600"/>
          </a:xfrm>
          <a:prstGeom prst="straightConnector1">
            <a:avLst/>
          </a:prstGeom>
          <a:noFill/>
          <a:ln w="9525" cap="flat" cmpd="sng">
            <a:solidFill>
              <a:schemeClr val="dk2"/>
            </a:solidFill>
            <a:prstDash val="solid"/>
            <a:round/>
            <a:headEnd type="none" w="sm" len="sm"/>
            <a:tailEnd type="triangle" w="med" len="med"/>
          </a:ln>
        </p:spPr>
      </p:cxnSp>
      <p:cxnSp>
        <p:nvCxnSpPr>
          <p:cNvPr id="755" name="Google Shape;755;g156eac9b5a1_2_15"/>
          <p:cNvCxnSpPr>
            <a:stCxn id="732" idx="6"/>
            <a:endCxn id="720" idx="2"/>
          </p:cNvCxnSpPr>
          <p:nvPr/>
        </p:nvCxnSpPr>
        <p:spPr>
          <a:xfrm rot="10800000" flipH="1">
            <a:off x="7862825" y="4702588"/>
            <a:ext cx="163200" cy="177300"/>
          </a:xfrm>
          <a:prstGeom prst="straightConnector1">
            <a:avLst/>
          </a:prstGeom>
          <a:noFill/>
          <a:ln w="9525" cap="flat" cmpd="sng">
            <a:solidFill>
              <a:schemeClr val="dk2"/>
            </a:solidFill>
            <a:prstDash val="solid"/>
            <a:round/>
            <a:headEnd type="none" w="sm" len="sm"/>
            <a:tailEnd type="triangle" w="med" len="med"/>
          </a:ln>
        </p:spPr>
      </p:cxnSp>
      <p:sp>
        <p:nvSpPr>
          <p:cNvPr id="756" name="Google Shape;756;g156eac9b5a1_2_15"/>
          <p:cNvSpPr txBox="1"/>
          <p:nvPr/>
        </p:nvSpPr>
        <p:spPr>
          <a:xfrm>
            <a:off x="6880418" y="5513741"/>
            <a:ext cx="1602900" cy="446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202124"/>
                </a:solidFill>
                <a:highlight>
                  <a:srgbClr val="FFFFFF"/>
                </a:highlight>
                <a:latin typeface="Arial"/>
                <a:ea typeface="Arial"/>
                <a:cs typeface="Arial"/>
                <a:sym typeface="Arial"/>
              </a:rPr>
              <a:t>ŷ</a:t>
            </a:r>
            <a:r>
              <a:rPr lang="en-US" sz="1700" b="0" i="0" u="none" strike="noStrike" cap="none">
                <a:solidFill>
                  <a:srgbClr val="000000"/>
                </a:solidFill>
                <a:latin typeface="Gill Sans"/>
                <a:ea typeface="Gill Sans"/>
                <a:cs typeface="Gill Sans"/>
                <a:sym typeface="Gill Sans"/>
              </a:rPr>
              <a:t>=1</a:t>
            </a:r>
            <a:endParaRPr sz="1700" b="0" i="0" u="none" strike="noStrike" cap="none">
              <a:solidFill>
                <a:srgbClr val="000000"/>
              </a:solidFill>
              <a:latin typeface="Gill Sans"/>
              <a:ea typeface="Gill Sans"/>
              <a:cs typeface="Gill Sans"/>
              <a:sym typeface="Gill Sans"/>
            </a:endParaRPr>
          </a:p>
        </p:txBody>
      </p:sp>
      <p:sp>
        <p:nvSpPr>
          <p:cNvPr id="757" name="Google Shape;757;g156eac9b5a1_2_15"/>
          <p:cNvSpPr/>
          <p:nvPr/>
        </p:nvSpPr>
        <p:spPr>
          <a:xfrm rot="5400000">
            <a:off x="7440425" y="3740700"/>
            <a:ext cx="346200" cy="328800"/>
          </a:xfrm>
          <a:prstGeom prst="rightArrow">
            <a:avLst>
              <a:gd name="adj1" fmla="val 50000"/>
              <a:gd name="adj2" fmla="val 50000"/>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g156eac9b5a1_2_15"/>
          <p:cNvSpPr/>
          <p:nvPr/>
        </p:nvSpPr>
        <p:spPr>
          <a:xfrm rot="5400000">
            <a:off x="7467375" y="5118625"/>
            <a:ext cx="429000" cy="328800"/>
          </a:xfrm>
          <a:prstGeom prst="rightArrow">
            <a:avLst>
              <a:gd name="adj1" fmla="val 50000"/>
              <a:gd name="adj2" fmla="val 50000"/>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59" name="Google Shape;759;g156eac9b5a1_2_15"/>
          <p:cNvCxnSpPr/>
          <p:nvPr/>
        </p:nvCxnSpPr>
        <p:spPr>
          <a:xfrm>
            <a:off x="2541800" y="2871300"/>
            <a:ext cx="13200" cy="2863200"/>
          </a:xfrm>
          <a:prstGeom prst="straightConnector1">
            <a:avLst/>
          </a:prstGeom>
          <a:noFill/>
          <a:ln w="9525" cap="flat" cmpd="sng">
            <a:solidFill>
              <a:schemeClr val="lt2"/>
            </a:solidFill>
            <a:prstDash val="solid"/>
            <a:round/>
            <a:headEnd type="none" w="sm" len="sm"/>
            <a:tailEnd type="none" w="sm" len="sm"/>
          </a:ln>
        </p:spPr>
      </p:cxnSp>
      <p:cxnSp>
        <p:nvCxnSpPr>
          <p:cNvPr id="760" name="Google Shape;760;g156eac9b5a1_2_15"/>
          <p:cNvCxnSpPr/>
          <p:nvPr/>
        </p:nvCxnSpPr>
        <p:spPr>
          <a:xfrm rot="10800000" flipH="1">
            <a:off x="7531990" y="4215778"/>
            <a:ext cx="163200" cy="3900"/>
          </a:xfrm>
          <a:prstGeom prst="straightConnector1">
            <a:avLst/>
          </a:prstGeom>
          <a:noFill/>
          <a:ln w="9525" cap="flat" cmpd="sng">
            <a:solidFill>
              <a:schemeClr val="dk2"/>
            </a:solidFill>
            <a:prstDash val="solid"/>
            <a:round/>
            <a:headEnd type="none" w="sm" len="sm"/>
            <a:tailEnd type="triangle" w="med" len="med"/>
          </a:ln>
        </p:spPr>
      </p:cxnSp>
      <p:cxnSp>
        <p:nvCxnSpPr>
          <p:cNvPr id="761" name="Google Shape;761;g156eac9b5a1_2_15"/>
          <p:cNvCxnSpPr/>
          <p:nvPr/>
        </p:nvCxnSpPr>
        <p:spPr>
          <a:xfrm rot="10800000" flipH="1">
            <a:off x="5721790" y="4180703"/>
            <a:ext cx="163200" cy="3900"/>
          </a:xfrm>
          <a:prstGeom prst="straightConnector1">
            <a:avLst/>
          </a:prstGeom>
          <a:noFill/>
          <a:ln w="9525" cap="flat" cmpd="sng">
            <a:solidFill>
              <a:schemeClr val="dk2"/>
            </a:solidFill>
            <a:prstDash val="solid"/>
            <a:round/>
            <a:headEnd type="none" w="sm" len="sm"/>
            <a:tailEnd type="triangle" w="med" len="med"/>
          </a:ln>
        </p:spPr>
      </p:cxnSp>
      <p:pic>
        <p:nvPicPr>
          <p:cNvPr id="762" name="Google Shape;762;g156eac9b5a1_2_15" descr="STEFAN Chair, brown-black - IKEA"/>
          <p:cNvPicPr preferRelativeResize="0"/>
          <p:nvPr/>
        </p:nvPicPr>
        <p:blipFill rotWithShape="1">
          <a:blip r:embed="rId9">
            <a:alphaModFix/>
          </a:blip>
          <a:srcRect/>
          <a:stretch/>
        </p:blipFill>
        <p:spPr>
          <a:xfrm>
            <a:off x="5203900" y="2564301"/>
            <a:ext cx="1214450" cy="1071575"/>
          </a:xfrm>
          <a:prstGeom prst="rect">
            <a:avLst/>
          </a:prstGeom>
          <a:noFill/>
          <a:ln>
            <a:noFill/>
          </a:ln>
        </p:spPr>
      </p:pic>
      <p:pic>
        <p:nvPicPr>
          <p:cNvPr id="763" name="Google Shape;763;g156eac9b5a1_2_15" descr="Cosco 6 Foot Centerfold Folding Table, White - Walmart.com"/>
          <p:cNvPicPr preferRelativeResize="0"/>
          <p:nvPr/>
        </p:nvPicPr>
        <p:blipFill rotWithShape="1">
          <a:blip r:embed="rId7">
            <a:alphaModFix/>
          </a:blip>
          <a:srcRect/>
          <a:stretch/>
        </p:blipFill>
        <p:spPr>
          <a:xfrm>
            <a:off x="7125380" y="2617618"/>
            <a:ext cx="976286" cy="976286"/>
          </a:xfrm>
          <a:prstGeom prst="rect">
            <a:avLst/>
          </a:prstGeom>
          <a:noFill/>
          <a:ln>
            <a:noFill/>
          </a:ln>
        </p:spPr>
      </p:pic>
      <p:sp>
        <p:nvSpPr>
          <p:cNvPr id="764" name="Google Shape;764;g156eac9b5a1_2_15"/>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765" name="Google Shape;765;g156eac9b5a1_2_15"/>
          <p:cNvPicPr preferRelativeResize="0"/>
          <p:nvPr/>
        </p:nvPicPr>
        <p:blipFill rotWithShape="1">
          <a:blip r:embed="rId10">
            <a:alphaModFix/>
          </a:blip>
          <a:srcRect/>
          <a:stretch/>
        </p:blipFill>
        <p:spPr>
          <a:xfrm>
            <a:off x="8299763" y="652950"/>
            <a:ext cx="577824" cy="577824"/>
          </a:xfrm>
          <a:prstGeom prst="rect">
            <a:avLst/>
          </a:prstGeom>
          <a:noFill/>
          <a:ln>
            <a:noFill/>
          </a:ln>
        </p:spPr>
      </p:pic>
      <p:pic>
        <p:nvPicPr>
          <p:cNvPr id="766" name="Google Shape;766;g156eac9b5a1_2_15"/>
          <p:cNvPicPr preferRelativeResize="0"/>
          <p:nvPr/>
        </p:nvPicPr>
        <p:blipFill rotWithShape="1">
          <a:blip r:embed="rId11">
            <a:alphaModFix/>
          </a:blip>
          <a:srcRect/>
          <a:stretch/>
        </p:blipFill>
        <p:spPr>
          <a:xfrm>
            <a:off x="8171299" y="152400"/>
            <a:ext cx="834750" cy="423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g156eac9b5a1_2_171"/>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Training (</a:t>
            </a:r>
            <a:r>
              <a:rPr lang="en-US" sz="2900"/>
              <a:t>loss function &amp; learning rate</a:t>
            </a:r>
            <a:r>
              <a:rPr lang="en-US"/>
              <a:t>) </a:t>
            </a:r>
            <a:endParaRPr/>
          </a:p>
        </p:txBody>
      </p:sp>
      <p:sp>
        <p:nvSpPr>
          <p:cNvPr id="772" name="Google Shape;772;g156eac9b5a1_2_171"/>
          <p:cNvSpPr txBox="1"/>
          <p:nvPr/>
        </p:nvSpPr>
        <p:spPr>
          <a:xfrm>
            <a:off x="1065325" y="1795663"/>
            <a:ext cx="30000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Thus, the loss function is considering how many bad guesses we had. </a:t>
            </a:r>
            <a:endParaRPr sz="1400" b="0" i="0" u="none" strike="noStrike" cap="none">
              <a:solidFill>
                <a:srgbClr val="000000"/>
              </a:solidFill>
              <a:latin typeface="Arial"/>
              <a:ea typeface="Arial"/>
              <a:cs typeface="Arial"/>
              <a:sym typeface="Arial"/>
            </a:endParaRPr>
          </a:p>
        </p:txBody>
      </p:sp>
      <p:pic>
        <p:nvPicPr>
          <p:cNvPr id="773" name="Google Shape;773;g156eac9b5a1_2_171"/>
          <p:cNvPicPr preferRelativeResize="0"/>
          <p:nvPr/>
        </p:nvPicPr>
        <p:blipFill rotWithShape="1">
          <a:blip r:embed="rId3">
            <a:alphaModFix/>
          </a:blip>
          <a:srcRect/>
          <a:stretch/>
        </p:blipFill>
        <p:spPr>
          <a:xfrm>
            <a:off x="4807250" y="1369700"/>
            <a:ext cx="2878475" cy="1852575"/>
          </a:xfrm>
          <a:prstGeom prst="rect">
            <a:avLst/>
          </a:prstGeom>
          <a:noFill/>
          <a:ln>
            <a:noFill/>
          </a:ln>
        </p:spPr>
      </p:pic>
      <p:sp>
        <p:nvSpPr>
          <p:cNvPr id="774" name="Google Shape;774;g156eac9b5a1_2_171"/>
          <p:cNvSpPr/>
          <p:nvPr/>
        </p:nvSpPr>
        <p:spPr>
          <a:xfrm>
            <a:off x="830100" y="3279625"/>
            <a:ext cx="7483800" cy="27432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75" name="Google Shape;775;g156eac9b5a1_2_171"/>
          <p:cNvPicPr preferRelativeResize="0"/>
          <p:nvPr/>
        </p:nvPicPr>
        <p:blipFill rotWithShape="1">
          <a:blip r:embed="rId4">
            <a:alphaModFix/>
          </a:blip>
          <a:srcRect/>
          <a:stretch/>
        </p:blipFill>
        <p:spPr>
          <a:xfrm>
            <a:off x="2756500" y="4064575"/>
            <a:ext cx="3488475" cy="1852575"/>
          </a:xfrm>
          <a:prstGeom prst="rect">
            <a:avLst/>
          </a:prstGeom>
          <a:noFill/>
          <a:ln>
            <a:noFill/>
          </a:ln>
        </p:spPr>
      </p:pic>
      <p:sp>
        <p:nvSpPr>
          <p:cNvPr id="776" name="Google Shape;776;g156eac9b5a1_2_171"/>
          <p:cNvSpPr txBox="1"/>
          <p:nvPr/>
        </p:nvSpPr>
        <p:spPr>
          <a:xfrm>
            <a:off x="1065325" y="3448975"/>
            <a:ext cx="66204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Learning rate</a:t>
            </a:r>
            <a:r>
              <a:rPr lang="en-US" sz="1400" b="0" i="0" u="none" strike="noStrike" cap="none">
                <a:solidFill>
                  <a:srgbClr val="000000"/>
                </a:solidFill>
                <a:latin typeface="Arial"/>
                <a:ea typeface="Arial"/>
                <a:cs typeface="Arial"/>
                <a:sym typeface="Arial"/>
              </a:rPr>
              <a:t> is a positive number that further determines the frequency we update the weights in the hidden layer of the network.</a:t>
            </a:r>
            <a:endParaRPr sz="1400" b="0" i="0" u="none" strike="noStrike" cap="none">
              <a:solidFill>
                <a:srgbClr val="000000"/>
              </a:solidFill>
              <a:latin typeface="Arial"/>
              <a:ea typeface="Arial"/>
              <a:cs typeface="Arial"/>
              <a:sym typeface="Arial"/>
            </a:endParaRPr>
          </a:p>
        </p:txBody>
      </p:sp>
      <p:sp>
        <p:nvSpPr>
          <p:cNvPr id="777" name="Google Shape;777;g156eac9b5a1_2_171"/>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778" name="Google Shape;778;g156eac9b5a1_2_171"/>
          <p:cNvPicPr preferRelativeResize="0"/>
          <p:nvPr/>
        </p:nvPicPr>
        <p:blipFill rotWithShape="1">
          <a:blip r:embed="rId5">
            <a:alphaModFix/>
          </a:blip>
          <a:srcRect/>
          <a:stretch/>
        </p:blipFill>
        <p:spPr>
          <a:xfrm>
            <a:off x="8299763" y="652950"/>
            <a:ext cx="577824" cy="577824"/>
          </a:xfrm>
          <a:prstGeom prst="rect">
            <a:avLst/>
          </a:prstGeom>
          <a:noFill/>
          <a:ln>
            <a:noFill/>
          </a:ln>
        </p:spPr>
      </p:pic>
      <p:pic>
        <p:nvPicPr>
          <p:cNvPr id="779" name="Google Shape;779;g156eac9b5a1_2_171"/>
          <p:cNvPicPr preferRelativeResize="0"/>
          <p:nvPr/>
        </p:nvPicPr>
        <p:blipFill rotWithShape="1">
          <a:blip r:embed="rId6">
            <a:alphaModFix/>
          </a:blip>
          <a:srcRect/>
          <a:stretch/>
        </p:blipFill>
        <p:spPr>
          <a:xfrm>
            <a:off x="8171299" y="152400"/>
            <a:ext cx="834750" cy="423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g156eac9b5a1_2_191"/>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Training (</a:t>
            </a:r>
            <a:r>
              <a:rPr lang="en-US" sz="2900"/>
              <a:t>epoch &amp; batch size</a:t>
            </a:r>
            <a:r>
              <a:rPr lang="en-US"/>
              <a:t>) </a:t>
            </a:r>
            <a:endParaRPr/>
          </a:p>
        </p:txBody>
      </p:sp>
      <p:sp>
        <p:nvSpPr>
          <p:cNvPr id="785" name="Google Shape;785;g156eac9b5a1_2_191"/>
          <p:cNvSpPr txBox="1"/>
          <p:nvPr/>
        </p:nvSpPr>
        <p:spPr>
          <a:xfrm>
            <a:off x="576663" y="1879175"/>
            <a:ext cx="35112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Epoch</a:t>
            </a:r>
            <a:r>
              <a:rPr lang="en-US" sz="1400" b="0" i="0" u="none" strike="noStrike" cap="none">
                <a:solidFill>
                  <a:srgbClr val="000000"/>
                </a:solidFill>
                <a:latin typeface="Arial"/>
                <a:ea typeface="Arial"/>
                <a:cs typeface="Arial"/>
                <a:sym typeface="Arial"/>
              </a:rPr>
              <a:t> : how many passes the machine learning algorithm has made across the full training dataset</a:t>
            </a:r>
            <a:endParaRPr sz="1400" b="0" i="0" u="none" strike="noStrike" cap="none">
              <a:solidFill>
                <a:srgbClr val="000000"/>
              </a:solidFill>
              <a:latin typeface="Arial"/>
              <a:ea typeface="Arial"/>
              <a:cs typeface="Arial"/>
              <a:sym typeface="Arial"/>
            </a:endParaRPr>
          </a:p>
        </p:txBody>
      </p:sp>
      <p:sp>
        <p:nvSpPr>
          <p:cNvPr id="786" name="Google Shape;786;g156eac9b5a1_2_191"/>
          <p:cNvSpPr txBox="1"/>
          <p:nvPr/>
        </p:nvSpPr>
        <p:spPr>
          <a:xfrm>
            <a:off x="5179738" y="1879175"/>
            <a:ext cx="32265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Batches </a:t>
            </a:r>
            <a:r>
              <a:rPr lang="en-US" sz="1400" b="0" i="0" u="none" strike="noStrike" cap="none">
                <a:solidFill>
                  <a:srgbClr val="000000"/>
                </a:solidFill>
                <a:latin typeface="Arial"/>
                <a:ea typeface="Arial"/>
                <a:cs typeface="Arial"/>
                <a:sym typeface="Arial"/>
              </a:rPr>
              <a:t>: used to organize data collections (especially when the amount of  data is very large).</a:t>
            </a:r>
            <a:endParaRPr sz="1400" b="0" i="0" u="none" strike="noStrike" cap="none">
              <a:solidFill>
                <a:srgbClr val="000000"/>
              </a:solidFill>
              <a:latin typeface="Arial"/>
              <a:ea typeface="Arial"/>
              <a:cs typeface="Arial"/>
              <a:sym typeface="Arial"/>
            </a:endParaRPr>
          </a:p>
        </p:txBody>
      </p:sp>
      <p:sp>
        <p:nvSpPr>
          <p:cNvPr id="787" name="Google Shape;787;g156eac9b5a1_2_191"/>
          <p:cNvSpPr txBox="1"/>
          <p:nvPr/>
        </p:nvSpPr>
        <p:spPr>
          <a:xfrm>
            <a:off x="2035200" y="4580875"/>
            <a:ext cx="50736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When the dataset size is d, the number of epochs is e, the number of iterations is i and the batch size is b, the general relationship is</a:t>
            </a:r>
            <a:endParaRPr sz="1400" b="0" i="0" u="none" strike="noStrike" cap="none">
              <a:solidFill>
                <a:srgbClr val="000000"/>
              </a:solidFill>
              <a:latin typeface="Arial"/>
              <a:ea typeface="Arial"/>
              <a:cs typeface="Arial"/>
              <a:sym typeface="Arial"/>
            </a:endParaRPr>
          </a:p>
        </p:txBody>
      </p:sp>
      <p:pic>
        <p:nvPicPr>
          <p:cNvPr id="788" name="Google Shape;788;g156eac9b5a1_2_191"/>
          <p:cNvPicPr preferRelativeResize="0"/>
          <p:nvPr/>
        </p:nvPicPr>
        <p:blipFill rotWithShape="1">
          <a:blip r:embed="rId3">
            <a:alphaModFix/>
          </a:blip>
          <a:srcRect/>
          <a:stretch/>
        </p:blipFill>
        <p:spPr>
          <a:xfrm>
            <a:off x="3629646" y="3570849"/>
            <a:ext cx="1723600" cy="474600"/>
          </a:xfrm>
          <a:prstGeom prst="rect">
            <a:avLst/>
          </a:prstGeom>
          <a:noFill/>
          <a:ln>
            <a:noFill/>
          </a:ln>
        </p:spPr>
      </p:pic>
      <p:sp>
        <p:nvSpPr>
          <p:cNvPr id="789" name="Google Shape;789;g156eac9b5a1_2_191"/>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790" name="Google Shape;790;g156eac9b5a1_2_191"/>
          <p:cNvPicPr preferRelativeResize="0"/>
          <p:nvPr/>
        </p:nvPicPr>
        <p:blipFill rotWithShape="1">
          <a:blip r:embed="rId4">
            <a:alphaModFix/>
          </a:blip>
          <a:srcRect/>
          <a:stretch/>
        </p:blipFill>
        <p:spPr>
          <a:xfrm>
            <a:off x="8299763" y="652950"/>
            <a:ext cx="577824" cy="577824"/>
          </a:xfrm>
          <a:prstGeom prst="rect">
            <a:avLst/>
          </a:prstGeom>
          <a:noFill/>
          <a:ln>
            <a:noFill/>
          </a:ln>
        </p:spPr>
      </p:pic>
      <p:pic>
        <p:nvPicPr>
          <p:cNvPr id="791" name="Google Shape;791;g156eac9b5a1_2_191"/>
          <p:cNvPicPr preferRelativeResize="0"/>
          <p:nvPr/>
        </p:nvPicPr>
        <p:blipFill rotWithShape="1">
          <a:blip r:embed="rId5">
            <a:alphaModFix/>
          </a:blip>
          <a:srcRect/>
          <a:stretch/>
        </p:blipFill>
        <p:spPr>
          <a:xfrm>
            <a:off x="8171299" y="152400"/>
            <a:ext cx="834750" cy="423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g156eac9b5a1_2_210"/>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Supervised Vs Unsupervised learning </a:t>
            </a:r>
            <a:endParaRPr/>
          </a:p>
        </p:txBody>
      </p:sp>
      <p:sp>
        <p:nvSpPr>
          <p:cNvPr id="797" name="Google Shape;797;g156eac9b5a1_2_210"/>
          <p:cNvSpPr txBox="1"/>
          <p:nvPr/>
        </p:nvSpPr>
        <p:spPr>
          <a:xfrm>
            <a:off x="850050" y="1451538"/>
            <a:ext cx="74439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202124"/>
                </a:solidFill>
                <a:highlight>
                  <a:srgbClr val="FFFFFF"/>
                </a:highlight>
                <a:latin typeface="Arial"/>
                <a:ea typeface="Arial"/>
                <a:cs typeface="Arial"/>
                <a:sym typeface="Arial"/>
              </a:rPr>
              <a:t>Supervised machine</a:t>
            </a:r>
            <a:r>
              <a:rPr lang="en-US" sz="1300" b="0" i="0" u="none" strike="noStrike" cap="none">
                <a:solidFill>
                  <a:srgbClr val="202124"/>
                </a:solidFill>
                <a:highlight>
                  <a:srgbClr val="FFFFFF"/>
                </a:highlight>
                <a:latin typeface="Arial"/>
                <a:ea typeface="Arial"/>
                <a:cs typeface="Arial"/>
                <a:sym typeface="Arial"/>
              </a:rPr>
              <a:t> learning relies on labelled input and output training data, whereas </a:t>
            </a:r>
            <a:r>
              <a:rPr lang="en-US" sz="1300" b="1" i="0" u="none" strike="noStrike" cap="none">
                <a:solidFill>
                  <a:srgbClr val="202124"/>
                </a:solidFill>
                <a:highlight>
                  <a:srgbClr val="FFFFFF"/>
                </a:highlight>
                <a:latin typeface="Arial"/>
                <a:ea typeface="Arial"/>
                <a:cs typeface="Arial"/>
                <a:sym typeface="Arial"/>
              </a:rPr>
              <a:t>unsupervised learning</a:t>
            </a:r>
            <a:r>
              <a:rPr lang="en-US" sz="1300" b="0" i="0" u="none" strike="noStrike" cap="none">
                <a:solidFill>
                  <a:srgbClr val="202124"/>
                </a:solidFill>
                <a:highlight>
                  <a:srgbClr val="FFFFFF"/>
                </a:highlight>
                <a:latin typeface="Arial"/>
                <a:ea typeface="Arial"/>
                <a:cs typeface="Arial"/>
                <a:sym typeface="Arial"/>
              </a:rPr>
              <a:t> processes unlabelled or raw data</a:t>
            </a:r>
            <a:endParaRPr sz="1500" b="0" i="0" u="none" strike="noStrike" cap="none">
              <a:solidFill>
                <a:srgbClr val="000000"/>
              </a:solidFill>
              <a:latin typeface="Arial"/>
              <a:ea typeface="Arial"/>
              <a:cs typeface="Arial"/>
              <a:sym typeface="Arial"/>
            </a:endParaRPr>
          </a:p>
        </p:txBody>
      </p:sp>
      <p:sp>
        <p:nvSpPr>
          <p:cNvPr id="798" name="Google Shape;798;g156eac9b5a1_2_210"/>
          <p:cNvSpPr txBox="1"/>
          <p:nvPr/>
        </p:nvSpPr>
        <p:spPr>
          <a:xfrm>
            <a:off x="4578725" y="2278475"/>
            <a:ext cx="4128000" cy="169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Unsupervised algorithms discover hidden patterns in data without the need of human interaction  </a:t>
            </a:r>
            <a:endParaRPr sz="1400" b="0" i="0" u="none" strike="noStrike" cap="none">
              <a:solidFill>
                <a:srgbClr val="000000"/>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Used for three main tasks (clustering , association dimensionality reduction)</a:t>
            </a:r>
            <a:endParaRPr sz="1400" b="0" i="0" u="none" strike="noStrike" cap="none">
              <a:solidFill>
                <a:srgbClr val="000000"/>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They don't make predictions , they only group data together</a:t>
            </a:r>
            <a:endParaRPr sz="1400" b="0" i="0" u="none" strike="noStrike" cap="none">
              <a:solidFill>
                <a:srgbClr val="000000"/>
              </a:solidFill>
              <a:latin typeface="Gill Sans"/>
              <a:ea typeface="Gill Sans"/>
              <a:cs typeface="Gill Sans"/>
              <a:sym typeface="Gill Sans"/>
            </a:endParaRPr>
          </a:p>
        </p:txBody>
      </p:sp>
      <p:sp>
        <p:nvSpPr>
          <p:cNvPr id="799" name="Google Shape;799;g156eac9b5a1_2_210"/>
          <p:cNvSpPr txBox="1"/>
          <p:nvPr/>
        </p:nvSpPr>
        <p:spPr>
          <a:xfrm>
            <a:off x="463925" y="2345075"/>
            <a:ext cx="3582300" cy="169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Supervised algorithms are trained on labeled datasets an they use this knowledge to try to generalize to neuw examples that it’s never seen before.</a:t>
            </a:r>
            <a:endParaRPr sz="1400" b="0" i="0" u="none" strike="noStrike" cap="none">
              <a:solidFill>
                <a:srgbClr val="000000"/>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Model can measure its accuracy and learn over time </a:t>
            </a:r>
            <a:endParaRPr sz="1400" b="0" i="0" u="none" strike="noStrike" cap="none">
              <a:solidFill>
                <a:srgbClr val="000000"/>
              </a:solidFill>
              <a:latin typeface="Gill Sans"/>
              <a:ea typeface="Gill Sans"/>
              <a:cs typeface="Gill Sans"/>
              <a:sym typeface="Gill Sans"/>
            </a:endParaRPr>
          </a:p>
        </p:txBody>
      </p:sp>
      <p:sp>
        <p:nvSpPr>
          <p:cNvPr id="800" name="Google Shape;800;g156eac9b5a1_2_210"/>
          <p:cNvSpPr txBox="1"/>
          <p:nvPr/>
        </p:nvSpPr>
        <p:spPr>
          <a:xfrm>
            <a:off x="2794175" y="4634150"/>
            <a:ext cx="3582300" cy="4464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Gill Sans"/>
                <a:ea typeface="Gill Sans"/>
                <a:cs typeface="Gill Sans"/>
                <a:sym typeface="Gill Sans"/>
              </a:rPr>
              <a:t>Learning </a:t>
            </a:r>
            <a:endParaRPr sz="1700" b="0" i="0" u="none" strike="noStrike" cap="none">
              <a:solidFill>
                <a:srgbClr val="000000"/>
              </a:solidFill>
              <a:latin typeface="Gill Sans"/>
              <a:ea typeface="Gill Sans"/>
              <a:cs typeface="Gill Sans"/>
              <a:sym typeface="Gill Sans"/>
            </a:endParaRPr>
          </a:p>
        </p:txBody>
      </p:sp>
      <p:cxnSp>
        <p:nvCxnSpPr>
          <p:cNvPr id="801" name="Google Shape;801;g156eac9b5a1_2_210"/>
          <p:cNvCxnSpPr>
            <a:stCxn id="800" idx="2"/>
            <a:endCxn id="802" idx="0"/>
          </p:cNvCxnSpPr>
          <p:nvPr/>
        </p:nvCxnSpPr>
        <p:spPr>
          <a:xfrm rot="-5400000" flipH="1">
            <a:off x="5206025" y="4459850"/>
            <a:ext cx="405900" cy="1647300"/>
          </a:xfrm>
          <a:prstGeom prst="bentConnector3">
            <a:avLst>
              <a:gd name="adj1" fmla="val 49994"/>
            </a:avLst>
          </a:prstGeom>
          <a:noFill/>
          <a:ln w="9525" cap="flat" cmpd="sng">
            <a:solidFill>
              <a:schemeClr val="accent2"/>
            </a:solidFill>
            <a:prstDash val="solid"/>
            <a:round/>
            <a:headEnd type="none" w="sm" len="sm"/>
            <a:tailEnd type="triangle" w="med" len="med"/>
          </a:ln>
        </p:spPr>
      </p:cxnSp>
      <p:sp>
        <p:nvSpPr>
          <p:cNvPr id="803" name="Google Shape;803;g156eac9b5a1_2_210"/>
          <p:cNvSpPr txBox="1"/>
          <p:nvPr/>
        </p:nvSpPr>
        <p:spPr>
          <a:xfrm>
            <a:off x="2490175" y="5486400"/>
            <a:ext cx="11052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Gill Sans"/>
                <a:ea typeface="Gill Sans"/>
                <a:cs typeface="Gill Sans"/>
                <a:sym typeface="Gill Sans"/>
              </a:rPr>
              <a:t>Supervised </a:t>
            </a:r>
            <a:endParaRPr sz="1500" b="0" i="0" u="none" strike="noStrike" cap="none">
              <a:solidFill>
                <a:srgbClr val="000000"/>
              </a:solidFill>
              <a:latin typeface="Gill Sans"/>
              <a:ea typeface="Gill Sans"/>
              <a:cs typeface="Gill Sans"/>
              <a:sym typeface="Gill Sans"/>
            </a:endParaRPr>
          </a:p>
        </p:txBody>
      </p:sp>
      <p:sp>
        <p:nvSpPr>
          <p:cNvPr id="802" name="Google Shape;802;g156eac9b5a1_2_210"/>
          <p:cNvSpPr txBox="1"/>
          <p:nvPr/>
        </p:nvSpPr>
        <p:spPr>
          <a:xfrm>
            <a:off x="5602950" y="5486400"/>
            <a:ext cx="125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Gill Sans"/>
                <a:ea typeface="Gill Sans"/>
                <a:cs typeface="Gill Sans"/>
                <a:sym typeface="Gill Sans"/>
              </a:rPr>
              <a:t>Unsupervised </a:t>
            </a:r>
            <a:endParaRPr sz="1500" b="0" i="0" u="none" strike="noStrike" cap="none">
              <a:solidFill>
                <a:srgbClr val="000000"/>
              </a:solidFill>
              <a:latin typeface="Gill Sans"/>
              <a:ea typeface="Gill Sans"/>
              <a:cs typeface="Gill Sans"/>
              <a:sym typeface="Gill Sans"/>
            </a:endParaRPr>
          </a:p>
        </p:txBody>
      </p:sp>
      <p:cxnSp>
        <p:nvCxnSpPr>
          <p:cNvPr id="804" name="Google Shape;804;g156eac9b5a1_2_210"/>
          <p:cNvCxnSpPr>
            <a:stCxn id="800" idx="2"/>
            <a:endCxn id="803" idx="0"/>
          </p:cNvCxnSpPr>
          <p:nvPr/>
        </p:nvCxnSpPr>
        <p:spPr>
          <a:xfrm rot="5400000">
            <a:off x="3611075" y="4512200"/>
            <a:ext cx="405900" cy="1542600"/>
          </a:xfrm>
          <a:prstGeom prst="bentConnector3">
            <a:avLst>
              <a:gd name="adj1" fmla="val 49994"/>
            </a:avLst>
          </a:prstGeom>
          <a:noFill/>
          <a:ln w="9525" cap="flat" cmpd="sng">
            <a:solidFill>
              <a:schemeClr val="accent2"/>
            </a:solidFill>
            <a:prstDash val="solid"/>
            <a:round/>
            <a:headEnd type="none" w="sm" len="sm"/>
            <a:tailEnd type="triangle" w="med" len="med"/>
          </a:ln>
        </p:spPr>
      </p:cxnSp>
      <p:sp>
        <p:nvSpPr>
          <p:cNvPr id="805" name="Google Shape;805;g156eac9b5a1_2_210"/>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806" name="Google Shape;806;g156eac9b5a1_2_210"/>
          <p:cNvPicPr preferRelativeResize="0"/>
          <p:nvPr/>
        </p:nvPicPr>
        <p:blipFill rotWithShape="1">
          <a:blip r:embed="rId3">
            <a:alphaModFix/>
          </a:blip>
          <a:srcRect/>
          <a:stretch/>
        </p:blipFill>
        <p:spPr>
          <a:xfrm>
            <a:off x="8299763" y="652950"/>
            <a:ext cx="577824" cy="577824"/>
          </a:xfrm>
          <a:prstGeom prst="rect">
            <a:avLst/>
          </a:prstGeom>
          <a:noFill/>
          <a:ln>
            <a:noFill/>
          </a:ln>
        </p:spPr>
      </p:pic>
      <p:pic>
        <p:nvPicPr>
          <p:cNvPr id="807" name="Google Shape;807;g156eac9b5a1_2_210"/>
          <p:cNvPicPr preferRelativeResize="0"/>
          <p:nvPr/>
        </p:nvPicPr>
        <p:blipFill rotWithShape="1">
          <a:blip r:embed="rId4">
            <a:alphaModFix/>
          </a:blip>
          <a:srcRect/>
          <a:stretch/>
        </p:blipFill>
        <p:spPr>
          <a:xfrm>
            <a:off x="8171299" y="152400"/>
            <a:ext cx="834750" cy="423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g156eac9b5a1_2_229"/>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Types of Neural Networks </a:t>
            </a:r>
            <a:endParaRPr/>
          </a:p>
        </p:txBody>
      </p:sp>
      <p:sp>
        <p:nvSpPr>
          <p:cNvPr id="813" name="Google Shape;813;g156eac9b5a1_2_229"/>
          <p:cNvSpPr txBox="1"/>
          <p:nvPr/>
        </p:nvSpPr>
        <p:spPr>
          <a:xfrm>
            <a:off x="457200" y="1483563"/>
            <a:ext cx="30000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202124"/>
                </a:solidFill>
                <a:highlight>
                  <a:srgbClr val="FFFFFF"/>
                </a:highlight>
                <a:latin typeface="Arial"/>
                <a:ea typeface="Arial"/>
                <a:cs typeface="Arial"/>
                <a:sym typeface="Arial"/>
              </a:rPr>
              <a:t>Artificial Neural Networks (ANN)</a:t>
            </a:r>
            <a:endParaRPr sz="1500" b="0" i="0" u="none" strike="noStrike" cap="none">
              <a:solidFill>
                <a:srgbClr val="000000"/>
              </a:solidFill>
              <a:latin typeface="Arial"/>
              <a:ea typeface="Arial"/>
              <a:cs typeface="Arial"/>
              <a:sym typeface="Arial"/>
            </a:endParaRPr>
          </a:p>
        </p:txBody>
      </p:sp>
      <p:sp>
        <p:nvSpPr>
          <p:cNvPr id="814" name="Google Shape;814;g156eac9b5a1_2_229"/>
          <p:cNvSpPr txBox="1"/>
          <p:nvPr/>
        </p:nvSpPr>
        <p:spPr>
          <a:xfrm>
            <a:off x="5544600" y="1483563"/>
            <a:ext cx="31422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202124"/>
                </a:solidFill>
                <a:highlight>
                  <a:srgbClr val="FFFFFF"/>
                </a:highlight>
                <a:latin typeface="Arial"/>
                <a:ea typeface="Arial"/>
                <a:cs typeface="Arial"/>
                <a:sym typeface="Arial"/>
              </a:rPr>
              <a:t>Convolution Neural Networks (CNN)</a:t>
            </a:r>
            <a:endParaRPr sz="1500" b="0" i="0" u="none" strike="noStrike" cap="none">
              <a:solidFill>
                <a:srgbClr val="000000"/>
              </a:solidFill>
              <a:latin typeface="Arial"/>
              <a:ea typeface="Arial"/>
              <a:cs typeface="Arial"/>
              <a:sym typeface="Arial"/>
            </a:endParaRPr>
          </a:p>
        </p:txBody>
      </p:sp>
      <p:sp>
        <p:nvSpPr>
          <p:cNvPr id="815" name="Google Shape;815;g156eac9b5a1_2_229"/>
          <p:cNvSpPr txBox="1"/>
          <p:nvPr/>
        </p:nvSpPr>
        <p:spPr>
          <a:xfrm>
            <a:off x="3072000" y="3302500"/>
            <a:ext cx="30000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202124"/>
                </a:solidFill>
                <a:highlight>
                  <a:srgbClr val="FFFFFF"/>
                </a:highlight>
                <a:latin typeface="Arial"/>
                <a:ea typeface="Arial"/>
                <a:cs typeface="Arial"/>
                <a:sym typeface="Arial"/>
              </a:rPr>
              <a:t>Recurrent Neural Networks (RNN)</a:t>
            </a:r>
            <a:endParaRPr sz="1500" b="0" i="0" u="none" strike="noStrike" cap="none">
              <a:solidFill>
                <a:srgbClr val="000000"/>
              </a:solidFill>
              <a:latin typeface="Arial"/>
              <a:ea typeface="Arial"/>
              <a:cs typeface="Arial"/>
              <a:sym typeface="Arial"/>
            </a:endParaRPr>
          </a:p>
        </p:txBody>
      </p:sp>
      <p:pic>
        <p:nvPicPr>
          <p:cNvPr id="816" name="Google Shape;816;g156eac9b5a1_2_229"/>
          <p:cNvPicPr preferRelativeResize="0"/>
          <p:nvPr/>
        </p:nvPicPr>
        <p:blipFill rotWithShape="1">
          <a:blip r:embed="rId3">
            <a:alphaModFix/>
          </a:blip>
          <a:srcRect/>
          <a:stretch/>
        </p:blipFill>
        <p:spPr>
          <a:xfrm>
            <a:off x="2313387" y="3829150"/>
            <a:ext cx="4517226" cy="2300175"/>
          </a:xfrm>
          <a:prstGeom prst="rect">
            <a:avLst/>
          </a:prstGeom>
          <a:noFill/>
          <a:ln>
            <a:noFill/>
          </a:ln>
        </p:spPr>
      </p:pic>
      <p:sp>
        <p:nvSpPr>
          <p:cNvPr id="817" name="Google Shape;817;g156eac9b5a1_2_229"/>
          <p:cNvSpPr txBox="1"/>
          <p:nvPr/>
        </p:nvSpPr>
        <p:spPr>
          <a:xfrm>
            <a:off x="2381400" y="2388313"/>
            <a:ext cx="4381200" cy="5541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202124"/>
                </a:solidFill>
                <a:highlight>
                  <a:srgbClr val="FFFFFF"/>
                </a:highlight>
                <a:latin typeface="Arial"/>
                <a:ea typeface="Arial"/>
                <a:cs typeface="Arial"/>
                <a:sym typeface="Arial"/>
              </a:rPr>
              <a:t>Only the last layer of a CNN is fully connected whereas in ANN, each neuron is connected to every other neurons</a:t>
            </a:r>
            <a:r>
              <a:rPr lang="en-US" sz="1200" b="0" i="1" u="none" strike="noStrike" cap="none">
                <a:solidFill>
                  <a:srgbClr val="202124"/>
                </a:solidFill>
                <a:highlight>
                  <a:srgbClr val="FFFFFF"/>
                </a:highlight>
                <a:latin typeface="Arial"/>
                <a:ea typeface="Arial"/>
                <a:cs typeface="Arial"/>
                <a:sym typeface="Arial"/>
              </a:rPr>
              <a:t> </a:t>
            </a:r>
            <a:endParaRPr sz="1400" b="0" i="1" u="none" strike="noStrike" cap="none">
              <a:solidFill>
                <a:srgbClr val="000000"/>
              </a:solidFill>
              <a:latin typeface="Arial"/>
              <a:ea typeface="Arial"/>
              <a:cs typeface="Arial"/>
              <a:sym typeface="Arial"/>
            </a:endParaRPr>
          </a:p>
        </p:txBody>
      </p:sp>
      <p:cxnSp>
        <p:nvCxnSpPr>
          <p:cNvPr id="818" name="Google Shape;818;g156eac9b5a1_2_229"/>
          <p:cNvCxnSpPr>
            <a:stCxn id="813" idx="2"/>
            <a:endCxn id="817" idx="1"/>
          </p:cNvCxnSpPr>
          <p:nvPr/>
        </p:nvCxnSpPr>
        <p:spPr>
          <a:xfrm rot="-5400000" flipH="1">
            <a:off x="1770900" y="2054763"/>
            <a:ext cx="796800" cy="424200"/>
          </a:xfrm>
          <a:prstGeom prst="bentConnector2">
            <a:avLst/>
          </a:prstGeom>
          <a:noFill/>
          <a:ln w="9525" cap="flat" cmpd="sng">
            <a:solidFill>
              <a:schemeClr val="dk2"/>
            </a:solidFill>
            <a:prstDash val="solid"/>
            <a:round/>
            <a:headEnd type="none" w="sm" len="sm"/>
            <a:tailEnd type="none" w="sm" len="sm"/>
          </a:ln>
        </p:spPr>
      </p:cxnSp>
      <p:cxnSp>
        <p:nvCxnSpPr>
          <p:cNvPr id="819" name="Google Shape;819;g156eac9b5a1_2_229"/>
          <p:cNvCxnSpPr>
            <a:stCxn id="814" idx="2"/>
            <a:endCxn id="817" idx="3"/>
          </p:cNvCxnSpPr>
          <p:nvPr/>
        </p:nvCxnSpPr>
        <p:spPr>
          <a:xfrm rot="5400000">
            <a:off x="6540750" y="2090313"/>
            <a:ext cx="796800" cy="353100"/>
          </a:xfrm>
          <a:prstGeom prst="bentConnector2">
            <a:avLst/>
          </a:prstGeom>
          <a:noFill/>
          <a:ln w="9525" cap="flat" cmpd="sng">
            <a:solidFill>
              <a:schemeClr val="dk2"/>
            </a:solidFill>
            <a:prstDash val="solid"/>
            <a:round/>
            <a:headEnd type="none" w="sm" len="sm"/>
            <a:tailEnd type="none" w="sm" len="sm"/>
          </a:ln>
        </p:spPr>
      </p:cxnSp>
      <p:sp>
        <p:nvSpPr>
          <p:cNvPr id="820" name="Google Shape;820;g156eac9b5a1_2_229"/>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821" name="Google Shape;821;g156eac9b5a1_2_229"/>
          <p:cNvPicPr preferRelativeResize="0"/>
          <p:nvPr/>
        </p:nvPicPr>
        <p:blipFill rotWithShape="1">
          <a:blip r:embed="rId4">
            <a:alphaModFix/>
          </a:blip>
          <a:srcRect/>
          <a:stretch/>
        </p:blipFill>
        <p:spPr>
          <a:xfrm>
            <a:off x="8299763" y="652950"/>
            <a:ext cx="577824" cy="577824"/>
          </a:xfrm>
          <a:prstGeom prst="rect">
            <a:avLst/>
          </a:prstGeom>
          <a:noFill/>
          <a:ln>
            <a:noFill/>
          </a:ln>
        </p:spPr>
      </p:pic>
      <p:pic>
        <p:nvPicPr>
          <p:cNvPr id="822" name="Google Shape;822;g156eac9b5a1_2_229"/>
          <p:cNvPicPr preferRelativeResize="0"/>
          <p:nvPr/>
        </p:nvPicPr>
        <p:blipFill rotWithShape="1">
          <a:blip r:embed="rId5">
            <a:alphaModFix/>
          </a:blip>
          <a:srcRect/>
          <a:stretch/>
        </p:blipFill>
        <p:spPr>
          <a:xfrm>
            <a:off x="8171299" y="152400"/>
            <a:ext cx="834750" cy="423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g15a542596b1_1_320"/>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1100"/>
              <a:buFont typeface="Arial"/>
              <a:buNone/>
            </a:pPr>
            <a:r>
              <a:rPr lang="en-US"/>
              <a:t>Classification VS Segmentation </a:t>
            </a:r>
            <a:endParaRPr b="1"/>
          </a:p>
        </p:txBody>
      </p:sp>
      <p:sp>
        <p:nvSpPr>
          <p:cNvPr id="828" name="Google Shape;828;g15a542596b1_1_320"/>
          <p:cNvSpPr txBox="1"/>
          <p:nvPr/>
        </p:nvSpPr>
        <p:spPr>
          <a:xfrm>
            <a:off x="457200" y="1561249"/>
            <a:ext cx="8229600" cy="397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Gill Sans"/>
                <a:ea typeface="Gill Sans"/>
                <a:cs typeface="Gill Sans"/>
                <a:sym typeface="Gill Sans"/>
              </a:rPr>
              <a:t>Classification</a:t>
            </a:r>
            <a:r>
              <a:rPr lang="en-US" sz="1800" b="0" i="0" u="none" strike="noStrike" cap="none">
                <a:solidFill>
                  <a:schemeClr val="dk1"/>
                </a:solidFill>
                <a:latin typeface="Gill Sans"/>
                <a:ea typeface="Gill Sans"/>
                <a:cs typeface="Gill Sans"/>
                <a:sym typeface="Gill Sans"/>
              </a:rPr>
              <a:t> asks the question: </a:t>
            </a:r>
            <a:r>
              <a:rPr lang="en-US" sz="1800" b="0" i="1" u="none" strike="noStrike" cap="none">
                <a:solidFill>
                  <a:schemeClr val="dk1"/>
                </a:solidFill>
                <a:latin typeface="Gill Sans"/>
                <a:ea typeface="Gill Sans"/>
                <a:cs typeface="Gill Sans"/>
                <a:sym typeface="Gill Sans"/>
              </a:rPr>
              <a:t>What type of object is this?</a:t>
            </a:r>
            <a:r>
              <a:rPr lang="en-US" sz="1800" b="0" i="0" u="none" strike="noStrike" cap="none">
                <a:solidFill>
                  <a:schemeClr val="dk1"/>
                </a:solidFill>
                <a:latin typeface="Gill Sans"/>
                <a:ea typeface="Gill Sans"/>
                <a:cs typeface="Gill Sans"/>
                <a:sym typeface="Gill Sans"/>
              </a:rPr>
              <a:t> The goal is to classify the entire point cloud with one label. </a:t>
            </a: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Gill Sans"/>
                <a:ea typeface="Gill Sans"/>
                <a:cs typeface="Gill Sans"/>
                <a:sym typeface="Gill Sans"/>
              </a:rPr>
              <a:t>Segmentation</a:t>
            </a:r>
            <a:r>
              <a:rPr lang="en-US" sz="1800" b="0" i="0" u="none" strike="noStrike" cap="none">
                <a:solidFill>
                  <a:schemeClr val="dk1"/>
                </a:solidFill>
                <a:latin typeface="Gill Sans"/>
                <a:ea typeface="Gill Sans"/>
                <a:cs typeface="Gill Sans"/>
                <a:sym typeface="Gill Sans"/>
              </a:rPr>
              <a:t> asks the question: </a:t>
            </a:r>
            <a:r>
              <a:rPr lang="en-US" sz="1800" b="0" i="1" u="none" strike="noStrike" cap="none">
                <a:solidFill>
                  <a:schemeClr val="dk1"/>
                </a:solidFill>
                <a:latin typeface="Gill Sans"/>
                <a:ea typeface="Gill Sans"/>
                <a:cs typeface="Gill Sans"/>
                <a:sym typeface="Gill Sans"/>
              </a:rPr>
              <a:t>Can you separate this object into distinguished parts?</a:t>
            </a:r>
            <a:r>
              <a:rPr lang="en-US" sz="1800" b="0" i="0" u="none" strike="noStrike" cap="none">
                <a:solidFill>
                  <a:schemeClr val="dk1"/>
                </a:solidFill>
                <a:latin typeface="Gill Sans"/>
                <a:ea typeface="Gill Sans"/>
                <a:cs typeface="Gill Sans"/>
                <a:sym typeface="Gill Sans"/>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Gill Sans"/>
                <a:ea typeface="Gill Sans"/>
                <a:cs typeface="Gill Sans"/>
                <a:sym typeface="Gill Sans"/>
              </a:rPr>
              <a:t>How to solve them?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ill Sans"/>
                <a:ea typeface="Gill Sans"/>
                <a:cs typeface="Gill Sans"/>
                <a:sym typeface="Gill Sans"/>
              </a:rPr>
              <a:t>What we do have is a metric, which tells us the distance between points. This allows us to group together points that are close to each other in tiny pockets, which are then compressed into a single point. We can repeatedly apply this principle to summarize the geometric information and ultimately label the entire point cloud.</a:t>
            </a:r>
            <a:endParaRPr sz="1800" b="0" i="0" u="none" strike="noStrike" cap="none">
              <a:solidFill>
                <a:schemeClr val="dk1"/>
              </a:solidFill>
              <a:latin typeface="Gill Sans"/>
              <a:ea typeface="Gill Sans"/>
              <a:cs typeface="Gill Sans"/>
              <a:sym typeface="Gill Sans"/>
            </a:endParaRPr>
          </a:p>
        </p:txBody>
      </p:sp>
      <p:sp>
        <p:nvSpPr>
          <p:cNvPr id="829" name="Google Shape;829;g15a542596b1_1_320"/>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830" name="Google Shape;830;g15a542596b1_1_320"/>
          <p:cNvPicPr preferRelativeResize="0"/>
          <p:nvPr/>
        </p:nvPicPr>
        <p:blipFill rotWithShape="1">
          <a:blip r:embed="rId3">
            <a:alphaModFix/>
          </a:blip>
          <a:srcRect/>
          <a:stretch/>
        </p:blipFill>
        <p:spPr>
          <a:xfrm>
            <a:off x="8299763" y="652950"/>
            <a:ext cx="577824" cy="577824"/>
          </a:xfrm>
          <a:prstGeom prst="rect">
            <a:avLst/>
          </a:prstGeom>
          <a:noFill/>
          <a:ln>
            <a:noFill/>
          </a:ln>
        </p:spPr>
      </p:pic>
      <p:pic>
        <p:nvPicPr>
          <p:cNvPr id="831" name="Google Shape;831;g15a542596b1_1_320"/>
          <p:cNvPicPr preferRelativeResize="0"/>
          <p:nvPr/>
        </p:nvPicPr>
        <p:blipFill rotWithShape="1">
          <a:blip r:embed="rId4">
            <a:alphaModFix/>
          </a:blip>
          <a:srcRect/>
          <a:stretch/>
        </p:blipFill>
        <p:spPr>
          <a:xfrm>
            <a:off x="8171299" y="152400"/>
            <a:ext cx="834750" cy="423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g139c9760918_0_14"/>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Classification VS Segmentation </a:t>
            </a:r>
            <a:endParaRPr/>
          </a:p>
        </p:txBody>
      </p:sp>
      <p:sp>
        <p:nvSpPr>
          <p:cNvPr id="837" name="Google Shape;837;g139c9760918_0_14"/>
          <p:cNvSpPr txBox="1"/>
          <p:nvPr/>
        </p:nvSpPr>
        <p:spPr>
          <a:xfrm>
            <a:off x="5146278" y="1624625"/>
            <a:ext cx="2508900" cy="4002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chemeClr val="dk2"/>
                </a:solidFill>
                <a:latin typeface="Arial"/>
                <a:ea typeface="Arial"/>
                <a:cs typeface="Arial"/>
                <a:sym typeface="Arial"/>
              </a:rPr>
              <a:t>Segmentation </a:t>
            </a:r>
            <a:endParaRPr sz="1400" b="1" i="1" u="none" strike="noStrike" cap="none">
              <a:solidFill>
                <a:srgbClr val="000000"/>
              </a:solidFill>
              <a:latin typeface="Arial"/>
              <a:ea typeface="Arial"/>
              <a:cs typeface="Arial"/>
              <a:sym typeface="Arial"/>
            </a:endParaRPr>
          </a:p>
        </p:txBody>
      </p:sp>
      <p:sp>
        <p:nvSpPr>
          <p:cNvPr id="838" name="Google Shape;838;g139c9760918_0_14"/>
          <p:cNvSpPr/>
          <p:nvPr/>
        </p:nvSpPr>
        <p:spPr>
          <a:xfrm>
            <a:off x="4181375" y="2583452"/>
            <a:ext cx="2063700" cy="1981800"/>
          </a:xfrm>
          <a:prstGeom prst="rect">
            <a:avLst/>
          </a:prstGeom>
          <a:solidFill>
            <a:schemeClr val="l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39" name="Google Shape;839;g139c9760918_0_14"/>
          <p:cNvPicPr preferRelativeResize="0"/>
          <p:nvPr/>
        </p:nvPicPr>
        <p:blipFill rotWithShape="1">
          <a:blip r:embed="rId3">
            <a:alphaModFix/>
          </a:blip>
          <a:srcRect/>
          <a:stretch/>
        </p:blipFill>
        <p:spPr>
          <a:xfrm>
            <a:off x="4473277" y="2988190"/>
            <a:ext cx="1539367" cy="1505039"/>
          </a:xfrm>
          <a:prstGeom prst="rect">
            <a:avLst/>
          </a:prstGeom>
          <a:noFill/>
          <a:ln>
            <a:noFill/>
          </a:ln>
        </p:spPr>
      </p:pic>
      <p:sp>
        <p:nvSpPr>
          <p:cNvPr id="840" name="Google Shape;840;g139c9760918_0_14"/>
          <p:cNvSpPr txBox="1"/>
          <p:nvPr/>
        </p:nvSpPr>
        <p:spPr>
          <a:xfrm>
            <a:off x="4540371" y="2620543"/>
            <a:ext cx="14052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Arial"/>
                <a:ea typeface="Arial"/>
                <a:cs typeface="Arial"/>
                <a:sym typeface="Arial"/>
              </a:rPr>
              <a:t>Part</a:t>
            </a:r>
            <a:endParaRPr sz="1400" b="0" i="0" u="none" strike="noStrike" cap="none">
              <a:solidFill>
                <a:srgbClr val="000000"/>
              </a:solidFill>
              <a:latin typeface="Arial"/>
              <a:ea typeface="Arial"/>
              <a:cs typeface="Arial"/>
              <a:sym typeface="Arial"/>
            </a:endParaRPr>
          </a:p>
        </p:txBody>
      </p:sp>
      <p:sp>
        <p:nvSpPr>
          <p:cNvPr id="841" name="Google Shape;841;g139c9760918_0_14"/>
          <p:cNvSpPr/>
          <p:nvPr/>
        </p:nvSpPr>
        <p:spPr>
          <a:xfrm>
            <a:off x="6623092" y="2583452"/>
            <a:ext cx="2063700" cy="1981800"/>
          </a:xfrm>
          <a:prstGeom prst="rect">
            <a:avLst/>
          </a:prstGeom>
          <a:solidFill>
            <a:schemeClr val="l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g139c9760918_0_14"/>
          <p:cNvSpPr txBox="1"/>
          <p:nvPr/>
        </p:nvSpPr>
        <p:spPr>
          <a:xfrm>
            <a:off x="6952356" y="2620543"/>
            <a:ext cx="14052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Arial"/>
                <a:ea typeface="Arial"/>
                <a:cs typeface="Arial"/>
                <a:sym typeface="Arial"/>
              </a:rPr>
              <a:t>Semantic</a:t>
            </a:r>
            <a:endParaRPr sz="1400" b="0" i="0" u="none" strike="noStrike" cap="none">
              <a:solidFill>
                <a:srgbClr val="000000"/>
              </a:solidFill>
              <a:latin typeface="Arial"/>
              <a:ea typeface="Arial"/>
              <a:cs typeface="Arial"/>
              <a:sym typeface="Arial"/>
            </a:endParaRPr>
          </a:p>
        </p:txBody>
      </p:sp>
      <p:pic>
        <p:nvPicPr>
          <p:cNvPr id="843" name="Google Shape;843;g139c9760918_0_14"/>
          <p:cNvPicPr preferRelativeResize="0"/>
          <p:nvPr/>
        </p:nvPicPr>
        <p:blipFill rotWithShape="1">
          <a:blip r:embed="rId4">
            <a:alphaModFix/>
          </a:blip>
          <a:srcRect/>
          <a:stretch/>
        </p:blipFill>
        <p:spPr>
          <a:xfrm>
            <a:off x="6709009" y="3025304"/>
            <a:ext cx="1891875" cy="1319323"/>
          </a:xfrm>
          <a:prstGeom prst="rect">
            <a:avLst/>
          </a:prstGeom>
          <a:noFill/>
          <a:ln>
            <a:noFill/>
          </a:ln>
        </p:spPr>
      </p:pic>
      <p:cxnSp>
        <p:nvCxnSpPr>
          <p:cNvPr id="844" name="Google Shape;844;g139c9760918_0_14"/>
          <p:cNvCxnSpPr>
            <a:stCxn id="837" idx="2"/>
            <a:endCxn id="838" idx="0"/>
          </p:cNvCxnSpPr>
          <p:nvPr/>
        </p:nvCxnSpPr>
        <p:spPr>
          <a:xfrm rot="5400000">
            <a:off x="5527728" y="1710425"/>
            <a:ext cx="558600" cy="1187400"/>
          </a:xfrm>
          <a:prstGeom prst="bentConnector3">
            <a:avLst>
              <a:gd name="adj1" fmla="val 50002"/>
            </a:avLst>
          </a:prstGeom>
          <a:noFill/>
          <a:ln w="9525" cap="flat" cmpd="sng">
            <a:solidFill>
              <a:schemeClr val="accent2"/>
            </a:solidFill>
            <a:prstDash val="solid"/>
            <a:round/>
            <a:headEnd type="none" w="sm" len="sm"/>
            <a:tailEnd type="none" w="sm" len="sm"/>
          </a:ln>
        </p:spPr>
      </p:cxnSp>
      <p:sp>
        <p:nvSpPr>
          <p:cNvPr id="845" name="Google Shape;845;g139c9760918_0_14"/>
          <p:cNvSpPr txBox="1"/>
          <p:nvPr/>
        </p:nvSpPr>
        <p:spPr>
          <a:xfrm>
            <a:off x="933750" y="1624625"/>
            <a:ext cx="2646000" cy="4002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chemeClr val="dk2"/>
                </a:solidFill>
                <a:latin typeface="Arial"/>
                <a:ea typeface="Arial"/>
                <a:cs typeface="Arial"/>
                <a:sym typeface="Arial"/>
              </a:rPr>
              <a:t>Classification</a:t>
            </a:r>
            <a:endParaRPr sz="1400" b="1" i="1" u="none" strike="noStrike" cap="none">
              <a:solidFill>
                <a:srgbClr val="000000"/>
              </a:solidFill>
              <a:latin typeface="Arial"/>
              <a:ea typeface="Arial"/>
              <a:cs typeface="Arial"/>
              <a:sym typeface="Arial"/>
            </a:endParaRPr>
          </a:p>
        </p:txBody>
      </p:sp>
      <p:cxnSp>
        <p:nvCxnSpPr>
          <p:cNvPr id="846" name="Google Shape;846;g139c9760918_0_14"/>
          <p:cNvCxnSpPr>
            <a:stCxn id="837" idx="2"/>
            <a:endCxn id="841" idx="0"/>
          </p:cNvCxnSpPr>
          <p:nvPr/>
        </p:nvCxnSpPr>
        <p:spPr>
          <a:xfrm rot="-5400000" flipH="1">
            <a:off x="6748578" y="1676975"/>
            <a:ext cx="558600" cy="1254300"/>
          </a:xfrm>
          <a:prstGeom prst="bentConnector3">
            <a:avLst>
              <a:gd name="adj1" fmla="val 50002"/>
            </a:avLst>
          </a:prstGeom>
          <a:noFill/>
          <a:ln w="9525" cap="flat" cmpd="sng">
            <a:solidFill>
              <a:schemeClr val="accent2"/>
            </a:solidFill>
            <a:prstDash val="solid"/>
            <a:round/>
            <a:headEnd type="none" w="sm" len="sm"/>
            <a:tailEnd type="none" w="sm" len="sm"/>
          </a:ln>
        </p:spPr>
      </p:cxnSp>
      <p:pic>
        <p:nvPicPr>
          <p:cNvPr id="847" name="Google Shape;847;g139c9760918_0_14"/>
          <p:cNvPicPr preferRelativeResize="0"/>
          <p:nvPr/>
        </p:nvPicPr>
        <p:blipFill rotWithShape="1">
          <a:blip r:embed="rId5">
            <a:alphaModFix/>
          </a:blip>
          <a:srcRect/>
          <a:stretch/>
        </p:blipFill>
        <p:spPr>
          <a:xfrm>
            <a:off x="1522959" y="2666050"/>
            <a:ext cx="1467510" cy="1816600"/>
          </a:xfrm>
          <a:prstGeom prst="rect">
            <a:avLst/>
          </a:prstGeom>
          <a:noFill/>
          <a:ln>
            <a:noFill/>
          </a:ln>
        </p:spPr>
      </p:pic>
      <p:cxnSp>
        <p:nvCxnSpPr>
          <p:cNvPr id="848" name="Google Shape;848;g139c9760918_0_14"/>
          <p:cNvCxnSpPr>
            <a:stCxn id="845" idx="2"/>
            <a:endCxn id="847" idx="0"/>
          </p:cNvCxnSpPr>
          <p:nvPr/>
        </p:nvCxnSpPr>
        <p:spPr>
          <a:xfrm rot="-5400000" flipH="1">
            <a:off x="1936500" y="2345075"/>
            <a:ext cx="641100" cy="600"/>
          </a:xfrm>
          <a:prstGeom prst="bentConnector3">
            <a:avLst>
              <a:gd name="adj1" fmla="val 50010"/>
            </a:avLst>
          </a:prstGeom>
          <a:noFill/>
          <a:ln w="9525" cap="flat" cmpd="sng">
            <a:solidFill>
              <a:schemeClr val="accent2"/>
            </a:solidFill>
            <a:prstDash val="solid"/>
            <a:round/>
            <a:headEnd type="none" w="sm" len="sm"/>
            <a:tailEnd type="none" w="sm" len="sm"/>
          </a:ln>
        </p:spPr>
      </p:cxnSp>
      <p:sp>
        <p:nvSpPr>
          <p:cNvPr id="849" name="Google Shape;849;g139c9760918_0_14"/>
          <p:cNvSpPr txBox="1"/>
          <p:nvPr/>
        </p:nvSpPr>
        <p:spPr>
          <a:xfrm rot="5400000">
            <a:off x="6573225" y="4040450"/>
            <a:ext cx="224400" cy="1939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ookman Old Style"/>
              <a:ea typeface="Bookman Old Style"/>
              <a:cs typeface="Bookman Old Style"/>
              <a:sym typeface="Bookman Old Style"/>
            </a:endParaRPr>
          </a:p>
          <a:p>
            <a:pPr marL="0" marR="0" lvl="0" indent="0" algn="l" rtl="0">
              <a:lnSpc>
                <a:spcPct val="100000"/>
              </a:lnSpc>
              <a:spcBef>
                <a:spcPts val="0"/>
              </a:spcBef>
              <a:spcAft>
                <a:spcPts val="0"/>
              </a:spcAft>
              <a:buClr>
                <a:srgbClr val="000000"/>
              </a:buClr>
              <a:buSzPts val="10000"/>
              <a:buFont typeface="Arial"/>
              <a:buNone/>
            </a:pPr>
            <a:r>
              <a:rPr lang="en-US" sz="10000" b="0" i="0" u="none" strike="noStrike" cap="none">
                <a:solidFill>
                  <a:schemeClr val="accent2"/>
                </a:solidFill>
                <a:latin typeface="Bookman Old Style"/>
                <a:ea typeface="Bookman Old Style"/>
                <a:cs typeface="Bookman Old Style"/>
                <a:sym typeface="Bookman Old Style"/>
              </a:rPr>
              <a:t>}</a:t>
            </a:r>
            <a:endParaRPr sz="10000" b="0" i="0" u="none" strike="noStrike" cap="none">
              <a:solidFill>
                <a:schemeClr val="accent2"/>
              </a:solidFill>
              <a:latin typeface="Bookman Old Style"/>
              <a:ea typeface="Bookman Old Style"/>
              <a:cs typeface="Bookman Old Style"/>
              <a:sym typeface="Bookman Old Style"/>
            </a:endParaRPr>
          </a:p>
        </p:txBody>
      </p:sp>
      <p:sp>
        <p:nvSpPr>
          <p:cNvPr id="850" name="Google Shape;850;g139c9760918_0_14"/>
          <p:cNvSpPr txBox="1"/>
          <p:nvPr/>
        </p:nvSpPr>
        <p:spPr>
          <a:xfrm>
            <a:off x="5188875" y="5398475"/>
            <a:ext cx="2423700" cy="6156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Gill Sans"/>
                <a:ea typeface="Gill Sans"/>
                <a:cs typeface="Gill Sans"/>
                <a:sym typeface="Gill Sans"/>
              </a:rPr>
              <a:t>Each object takes multiple labels</a:t>
            </a:r>
            <a:endParaRPr sz="1400" b="0" i="0" u="none" strike="noStrike" cap="none">
              <a:solidFill>
                <a:srgbClr val="000000"/>
              </a:solidFill>
              <a:latin typeface="Gill Sans"/>
              <a:ea typeface="Gill Sans"/>
              <a:cs typeface="Gill Sans"/>
              <a:sym typeface="Gill Sans"/>
            </a:endParaRPr>
          </a:p>
        </p:txBody>
      </p:sp>
      <p:sp>
        <p:nvSpPr>
          <p:cNvPr id="851" name="Google Shape;851;g139c9760918_0_14"/>
          <p:cNvSpPr txBox="1"/>
          <p:nvPr/>
        </p:nvSpPr>
        <p:spPr>
          <a:xfrm rot="5400000">
            <a:off x="2411415" y="4040450"/>
            <a:ext cx="224400" cy="1939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ookman Old Style"/>
              <a:ea typeface="Bookman Old Style"/>
              <a:cs typeface="Bookman Old Style"/>
              <a:sym typeface="Bookman Old Style"/>
            </a:endParaRPr>
          </a:p>
          <a:p>
            <a:pPr marL="0" marR="0" lvl="0" indent="0" algn="l" rtl="0">
              <a:lnSpc>
                <a:spcPct val="100000"/>
              </a:lnSpc>
              <a:spcBef>
                <a:spcPts val="0"/>
              </a:spcBef>
              <a:spcAft>
                <a:spcPts val="0"/>
              </a:spcAft>
              <a:buClr>
                <a:srgbClr val="000000"/>
              </a:buClr>
              <a:buSzPts val="10000"/>
              <a:buFont typeface="Arial"/>
              <a:buNone/>
            </a:pPr>
            <a:r>
              <a:rPr lang="en-US" sz="10000" b="0" i="0" u="none" strike="noStrike" cap="none">
                <a:solidFill>
                  <a:schemeClr val="accent2"/>
                </a:solidFill>
                <a:latin typeface="Bookman Old Style"/>
                <a:ea typeface="Bookman Old Style"/>
                <a:cs typeface="Bookman Old Style"/>
                <a:sym typeface="Bookman Old Style"/>
              </a:rPr>
              <a:t>}</a:t>
            </a:r>
            <a:endParaRPr sz="10000" b="0" i="0" u="none" strike="noStrike" cap="none">
              <a:solidFill>
                <a:schemeClr val="accent2"/>
              </a:solidFill>
              <a:latin typeface="Bookman Old Style"/>
              <a:ea typeface="Bookman Old Style"/>
              <a:cs typeface="Bookman Old Style"/>
              <a:sym typeface="Bookman Old Style"/>
            </a:endParaRPr>
          </a:p>
        </p:txBody>
      </p:sp>
      <p:sp>
        <p:nvSpPr>
          <p:cNvPr id="852" name="Google Shape;852;g139c9760918_0_14"/>
          <p:cNvSpPr txBox="1"/>
          <p:nvPr/>
        </p:nvSpPr>
        <p:spPr>
          <a:xfrm>
            <a:off x="1042042" y="5345075"/>
            <a:ext cx="2430000" cy="400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Each object takes one label</a:t>
            </a:r>
            <a:endParaRPr sz="1400" b="0" i="0" u="none" strike="noStrike" cap="none">
              <a:solidFill>
                <a:srgbClr val="000000"/>
              </a:solidFill>
              <a:latin typeface="Gill Sans"/>
              <a:ea typeface="Gill Sans"/>
              <a:cs typeface="Gill Sans"/>
              <a:sym typeface="Gill Sans"/>
            </a:endParaRPr>
          </a:p>
        </p:txBody>
      </p:sp>
      <p:sp>
        <p:nvSpPr>
          <p:cNvPr id="853" name="Google Shape;853;g139c9760918_0_14"/>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854" name="Google Shape;854;g139c9760918_0_14"/>
          <p:cNvPicPr preferRelativeResize="0"/>
          <p:nvPr/>
        </p:nvPicPr>
        <p:blipFill rotWithShape="1">
          <a:blip r:embed="rId6">
            <a:alphaModFix/>
          </a:blip>
          <a:srcRect/>
          <a:stretch/>
        </p:blipFill>
        <p:spPr>
          <a:xfrm>
            <a:off x="8299763" y="652950"/>
            <a:ext cx="577824" cy="577824"/>
          </a:xfrm>
          <a:prstGeom prst="rect">
            <a:avLst/>
          </a:prstGeom>
          <a:noFill/>
          <a:ln>
            <a:noFill/>
          </a:ln>
        </p:spPr>
      </p:pic>
      <p:pic>
        <p:nvPicPr>
          <p:cNvPr id="855" name="Google Shape;855;g139c9760918_0_14"/>
          <p:cNvPicPr preferRelativeResize="0"/>
          <p:nvPr/>
        </p:nvPicPr>
        <p:blipFill rotWithShape="1">
          <a:blip r:embed="rId7">
            <a:alphaModFix/>
          </a:blip>
          <a:srcRect/>
          <a:stretch/>
        </p:blipFill>
        <p:spPr>
          <a:xfrm>
            <a:off x="8171299" y="152400"/>
            <a:ext cx="834750" cy="423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3200"/>
              <a:buFont typeface="Bookman Old Style"/>
              <a:buNone/>
            </a:pPr>
            <a:r>
              <a:rPr lang="en-US"/>
              <a:t>Τhe artificial intelligence structure</a:t>
            </a:r>
            <a:endParaRPr/>
          </a:p>
        </p:txBody>
      </p:sp>
      <p:pic>
        <p:nvPicPr>
          <p:cNvPr id="219" name="Google Shape;219;p2"/>
          <p:cNvPicPr preferRelativeResize="0">
            <a:picLocks noGrp="1"/>
          </p:cNvPicPr>
          <p:nvPr>
            <p:ph type="body" idx="1"/>
          </p:nvPr>
        </p:nvPicPr>
        <p:blipFill rotWithShape="1">
          <a:blip r:embed="rId3">
            <a:alphaModFix/>
          </a:blip>
          <a:srcRect/>
          <a:stretch/>
        </p:blipFill>
        <p:spPr>
          <a:xfrm>
            <a:off x="889600" y="1929625"/>
            <a:ext cx="4050000" cy="2869200"/>
          </a:xfrm>
          <a:prstGeom prst="rect">
            <a:avLst/>
          </a:prstGeom>
          <a:noFill/>
          <a:ln w="9525" cap="flat" cmpd="sng">
            <a:solidFill>
              <a:schemeClr val="lt1"/>
            </a:solidFill>
            <a:prstDash val="solid"/>
            <a:round/>
            <a:headEnd type="none" w="sm" len="sm"/>
            <a:tailEnd type="none" w="sm" len="sm"/>
          </a:ln>
        </p:spPr>
      </p:pic>
      <p:sp>
        <p:nvSpPr>
          <p:cNvPr id="220" name="Google Shape;220;p2"/>
          <p:cNvSpPr txBox="1"/>
          <p:nvPr/>
        </p:nvSpPr>
        <p:spPr>
          <a:xfrm>
            <a:off x="5552975" y="1756150"/>
            <a:ext cx="3000000" cy="1569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1" u="none" strike="noStrike" cap="none">
                <a:solidFill>
                  <a:srgbClr val="292929"/>
                </a:solidFill>
                <a:highlight>
                  <a:srgbClr val="FFFFFF"/>
                </a:highlight>
                <a:latin typeface="Georgia"/>
                <a:ea typeface="Georgia"/>
                <a:cs typeface="Georgia"/>
                <a:sym typeface="Georgia"/>
              </a:rPr>
              <a:t>Artificial intelligence (AI) </a:t>
            </a:r>
            <a:r>
              <a:rPr lang="en-US" sz="1500" b="0" i="1" u="none" strike="noStrike" cap="none">
                <a:solidFill>
                  <a:srgbClr val="292929"/>
                </a:solidFill>
                <a:highlight>
                  <a:srgbClr val="FFFFFF"/>
                </a:highlight>
                <a:latin typeface="Georgia"/>
                <a:ea typeface="Georgia"/>
                <a:cs typeface="Georgia"/>
                <a:sym typeface="Georgia"/>
              </a:rPr>
              <a:t>refers to the idea of giving machines or software the ability to make its own decisions based on predefined rules or pattern recognition models</a:t>
            </a:r>
            <a:endParaRPr sz="1500" b="0" i="1" u="none" strike="noStrike" cap="none">
              <a:solidFill>
                <a:srgbClr val="000000"/>
              </a:solidFill>
              <a:latin typeface="Arial"/>
              <a:ea typeface="Arial"/>
              <a:cs typeface="Arial"/>
              <a:sym typeface="Arial"/>
            </a:endParaRPr>
          </a:p>
        </p:txBody>
      </p:sp>
      <p:sp>
        <p:nvSpPr>
          <p:cNvPr id="221" name="Google Shape;221;p2"/>
          <p:cNvSpPr txBox="1"/>
          <p:nvPr/>
        </p:nvSpPr>
        <p:spPr>
          <a:xfrm>
            <a:off x="5552975" y="3595450"/>
            <a:ext cx="3000000" cy="8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1" u="none" strike="noStrike" cap="none">
                <a:solidFill>
                  <a:srgbClr val="292929"/>
                </a:solidFill>
                <a:highlight>
                  <a:srgbClr val="FFFFFF"/>
                </a:highlight>
                <a:latin typeface="Georgia"/>
                <a:ea typeface="Georgia"/>
                <a:cs typeface="Georgia"/>
                <a:sym typeface="Georgia"/>
              </a:rPr>
              <a:t>The idea of pattern recognition models leads to </a:t>
            </a:r>
            <a:r>
              <a:rPr lang="en-US" sz="1500" b="1" i="1" u="none" strike="noStrike" cap="none">
                <a:solidFill>
                  <a:srgbClr val="292929"/>
                </a:solidFill>
                <a:highlight>
                  <a:srgbClr val="FFFFFF"/>
                </a:highlight>
                <a:latin typeface="Georgia"/>
                <a:ea typeface="Georgia"/>
                <a:cs typeface="Georgia"/>
                <a:sym typeface="Georgia"/>
              </a:rPr>
              <a:t>machine learning </a:t>
            </a:r>
            <a:r>
              <a:rPr lang="en-US" sz="1500" b="0" i="1" u="none" strike="noStrike" cap="none">
                <a:solidFill>
                  <a:srgbClr val="292929"/>
                </a:solidFill>
                <a:highlight>
                  <a:srgbClr val="FFFFFF"/>
                </a:highlight>
                <a:latin typeface="Georgia"/>
                <a:ea typeface="Georgia"/>
                <a:cs typeface="Georgia"/>
                <a:sym typeface="Georgia"/>
              </a:rPr>
              <a:t>models</a:t>
            </a:r>
            <a:endParaRPr sz="1400" b="0" i="1" u="none" strike="noStrike" cap="none">
              <a:solidFill>
                <a:srgbClr val="000000"/>
              </a:solidFill>
              <a:latin typeface="Arial"/>
              <a:ea typeface="Arial"/>
              <a:cs typeface="Arial"/>
              <a:sym typeface="Arial"/>
            </a:endParaRPr>
          </a:p>
        </p:txBody>
      </p:sp>
      <p:cxnSp>
        <p:nvCxnSpPr>
          <p:cNvPr id="222" name="Google Shape;222;p2"/>
          <p:cNvCxnSpPr>
            <a:endCxn id="220" idx="1"/>
          </p:cNvCxnSpPr>
          <p:nvPr/>
        </p:nvCxnSpPr>
        <p:spPr>
          <a:xfrm>
            <a:off x="3209375" y="2250700"/>
            <a:ext cx="2343600" cy="290400"/>
          </a:xfrm>
          <a:prstGeom prst="straightConnector1">
            <a:avLst/>
          </a:prstGeom>
          <a:noFill/>
          <a:ln w="9525" cap="flat" cmpd="sng">
            <a:solidFill>
              <a:schemeClr val="dk2"/>
            </a:solidFill>
            <a:prstDash val="solid"/>
            <a:round/>
            <a:headEnd type="none" w="sm" len="sm"/>
            <a:tailEnd type="triangle" w="med" len="med"/>
          </a:ln>
        </p:spPr>
      </p:cxnSp>
      <p:cxnSp>
        <p:nvCxnSpPr>
          <p:cNvPr id="223" name="Google Shape;223;p2"/>
          <p:cNvCxnSpPr>
            <a:endCxn id="221" idx="1"/>
          </p:cNvCxnSpPr>
          <p:nvPr/>
        </p:nvCxnSpPr>
        <p:spPr>
          <a:xfrm>
            <a:off x="4101575" y="3169450"/>
            <a:ext cx="1451400" cy="864600"/>
          </a:xfrm>
          <a:prstGeom prst="straightConnector1">
            <a:avLst/>
          </a:prstGeom>
          <a:noFill/>
          <a:ln w="9525" cap="flat" cmpd="sng">
            <a:solidFill>
              <a:schemeClr val="dk2"/>
            </a:solidFill>
            <a:prstDash val="solid"/>
            <a:round/>
            <a:headEnd type="none" w="sm" len="sm"/>
            <a:tailEnd type="triangle" w="med" len="med"/>
          </a:ln>
        </p:spPr>
      </p:cxnSp>
      <p:sp>
        <p:nvSpPr>
          <p:cNvPr id="224" name="Google Shape;224;p2"/>
          <p:cNvSpPr txBox="1"/>
          <p:nvPr/>
        </p:nvSpPr>
        <p:spPr>
          <a:xfrm>
            <a:off x="5552975" y="4742050"/>
            <a:ext cx="3000000" cy="8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1" u="none" strike="noStrike" cap="none">
                <a:solidFill>
                  <a:srgbClr val="202124"/>
                </a:solidFill>
                <a:highlight>
                  <a:srgbClr val="FFFFFF"/>
                </a:highlight>
                <a:latin typeface="Georgia"/>
                <a:ea typeface="Georgia"/>
                <a:cs typeface="Georgia"/>
                <a:sym typeface="Georgia"/>
              </a:rPr>
              <a:t>Deep learning</a:t>
            </a:r>
            <a:r>
              <a:rPr lang="en-US" sz="1500" b="0" i="1" u="none" strike="noStrike" cap="none">
                <a:solidFill>
                  <a:srgbClr val="202124"/>
                </a:solidFill>
                <a:highlight>
                  <a:srgbClr val="FFFFFF"/>
                </a:highlight>
                <a:latin typeface="Georgia"/>
                <a:ea typeface="Georgia"/>
                <a:cs typeface="Georgia"/>
                <a:sym typeface="Georgia"/>
              </a:rPr>
              <a:t> is a machine learning technique that teaches computers to learn by example. </a:t>
            </a:r>
            <a:endParaRPr sz="1500" b="0" i="1" u="none" strike="noStrike" cap="none">
              <a:solidFill>
                <a:srgbClr val="000000"/>
              </a:solidFill>
              <a:latin typeface="Georgia"/>
              <a:ea typeface="Georgia"/>
              <a:cs typeface="Georgia"/>
              <a:sym typeface="Georgia"/>
            </a:endParaRPr>
          </a:p>
        </p:txBody>
      </p:sp>
      <p:cxnSp>
        <p:nvCxnSpPr>
          <p:cNvPr id="225" name="Google Shape;225;p2"/>
          <p:cNvCxnSpPr>
            <a:endCxn id="224" idx="1"/>
          </p:cNvCxnSpPr>
          <p:nvPr/>
        </p:nvCxnSpPr>
        <p:spPr>
          <a:xfrm>
            <a:off x="3795275" y="3995050"/>
            <a:ext cx="1757700" cy="1185600"/>
          </a:xfrm>
          <a:prstGeom prst="straightConnector1">
            <a:avLst/>
          </a:prstGeom>
          <a:noFill/>
          <a:ln w="9525" cap="flat" cmpd="sng">
            <a:solidFill>
              <a:schemeClr val="dk2"/>
            </a:solidFill>
            <a:prstDash val="solid"/>
            <a:round/>
            <a:headEnd type="none" w="sm" len="sm"/>
            <a:tailEnd type="triangle" w="med" len="med"/>
          </a:ln>
        </p:spPr>
      </p:cxnSp>
      <p:sp>
        <p:nvSpPr>
          <p:cNvPr id="226" name="Google Shape;226;p2"/>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227" name="Google Shape;227;p2"/>
          <p:cNvPicPr preferRelativeResize="0"/>
          <p:nvPr/>
        </p:nvPicPr>
        <p:blipFill rotWithShape="1">
          <a:blip r:embed="rId4">
            <a:alphaModFix/>
          </a:blip>
          <a:srcRect/>
          <a:stretch/>
        </p:blipFill>
        <p:spPr>
          <a:xfrm>
            <a:off x="8299763" y="652950"/>
            <a:ext cx="577824" cy="577824"/>
          </a:xfrm>
          <a:prstGeom prst="rect">
            <a:avLst/>
          </a:prstGeom>
          <a:noFill/>
          <a:ln>
            <a:noFill/>
          </a:ln>
        </p:spPr>
      </p:pic>
      <p:sp>
        <p:nvSpPr>
          <p:cNvPr id="228" name="Google Shape;228;p2"/>
          <p:cNvSpPr/>
          <p:nvPr/>
        </p:nvSpPr>
        <p:spPr>
          <a:xfrm>
            <a:off x="2306875" y="4097125"/>
            <a:ext cx="1354200" cy="6741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NN</a:t>
            </a:r>
            <a:endParaRPr sz="1600" b="1" i="0" u="none" strike="noStrike" cap="none">
              <a:solidFill>
                <a:srgbClr val="000000"/>
              </a:solidFill>
              <a:latin typeface="Arial"/>
              <a:ea typeface="Arial"/>
              <a:cs typeface="Arial"/>
              <a:sym typeface="Arial"/>
            </a:endParaRPr>
          </a:p>
        </p:txBody>
      </p:sp>
      <p:pic>
        <p:nvPicPr>
          <p:cNvPr id="229" name="Google Shape;229;p2"/>
          <p:cNvPicPr preferRelativeResize="0"/>
          <p:nvPr/>
        </p:nvPicPr>
        <p:blipFill rotWithShape="1">
          <a:blip r:embed="rId5">
            <a:alphaModFix/>
          </a:blip>
          <a:srcRect/>
          <a:stretch/>
        </p:blipFill>
        <p:spPr>
          <a:xfrm>
            <a:off x="8171299" y="152400"/>
            <a:ext cx="834750" cy="423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g15a542596b1_1_1559"/>
          <p:cNvSpPr txBox="1">
            <a:spLocks noGrp="1"/>
          </p:cNvSpPr>
          <p:nvPr>
            <p:ph type="body" idx="1"/>
          </p:nvPr>
        </p:nvSpPr>
        <p:spPr>
          <a:xfrm>
            <a:off x="457200" y="260648"/>
            <a:ext cx="8229600" cy="63366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3344"/>
              <a:buNone/>
            </a:pP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t>Useful algorithms</a:t>
            </a:r>
            <a:endParaRPr sz="4400"/>
          </a:p>
        </p:txBody>
      </p:sp>
      <p:sp>
        <p:nvSpPr>
          <p:cNvPr id="861" name="Google Shape;861;g15a542596b1_1_1559"/>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g139c9760918_0_58"/>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sz="2900"/>
              <a:t>Max pooling</a:t>
            </a:r>
            <a:r>
              <a:rPr lang="en-US"/>
              <a:t>   </a:t>
            </a:r>
            <a:endParaRPr/>
          </a:p>
        </p:txBody>
      </p:sp>
      <p:pic>
        <p:nvPicPr>
          <p:cNvPr id="867" name="Google Shape;867;g139c9760918_0_58"/>
          <p:cNvPicPr preferRelativeResize="0"/>
          <p:nvPr/>
        </p:nvPicPr>
        <p:blipFill rotWithShape="1">
          <a:blip r:embed="rId3">
            <a:alphaModFix/>
          </a:blip>
          <a:srcRect/>
          <a:stretch/>
        </p:blipFill>
        <p:spPr>
          <a:xfrm>
            <a:off x="1196953" y="1641300"/>
            <a:ext cx="6750099" cy="1887250"/>
          </a:xfrm>
          <a:prstGeom prst="rect">
            <a:avLst/>
          </a:prstGeom>
          <a:noFill/>
          <a:ln>
            <a:noFill/>
          </a:ln>
        </p:spPr>
      </p:pic>
      <p:sp>
        <p:nvSpPr>
          <p:cNvPr id="868" name="Google Shape;868;g139c9760918_0_58"/>
          <p:cNvSpPr txBox="1"/>
          <p:nvPr/>
        </p:nvSpPr>
        <p:spPr>
          <a:xfrm>
            <a:off x="2113225" y="4527600"/>
            <a:ext cx="5197500" cy="1262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It aims to reduce overfitting by offering a simplified version of the representation. It also minimizes the computational cost by lowering the number of parameters in the learning process, as well as providing basic translation invariance to the internal representation.</a:t>
            </a:r>
            <a:endParaRPr sz="1400" b="0" i="0" u="none" strike="noStrike" cap="none">
              <a:solidFill>
                <a:srgbClr val="000000"/>
              </a:solidFill>
              <a:latin typeface="Arial"/>
              <a:ea typeface="Arial"/>
              <a:cs typeface="Arial"/>
              <a:sym typeface="Arial"/>
            </a:endParaRPr>
          </a:p>
        </p:txBody>
      </p:sp>
      <p:sp>
        <p:nvSpPr>
          <p:cNvPr id="869" name="Google Shape;869;g139c9760918_0_58"/>
          <p:cNvSpPr txBox="1"/>
          <p:nvPr/>
        </p:nvSpPr>
        <p:spPr>
          <a:xfrm>
            <a:off x="1682350" y="3901400"/>
            <a:ext cx="5939100" cy="4002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The goal is to reduce the dimensionality of an input representation</a:t>
            </a:r>
            <a:endParaRPr sz="1400" b="0" i="0" u="none" strike="noStrike" cap="none">
              <a:solidFill>
                <a:srgbClr val="000000"/>
              </a:solidFill>
              <a:latin typeface="Arial"/>
              <a:ea typeface="Arial"/>
              <a:cs typeface="Arial"/>
              <a:sym typeface="Arial"/>
            </a:endParaRPr>
          </a:p>
        </p:txBody>
      </p:sp>
      <p:sp>
        <p:nvSpPr>
          <p:cNvPr id="870" name="Google Shape;870;g139c9760918_0_58"/>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871" name="Google Shape;871;g139c9760918_0_58"/>
          <p:cNvPicPr preferRelativeResize="0"/>
          <p:nvPr/>
        </p:nvPicPr>
        <p:blipFill rotWithShape="1">
          <a:blip r:embed="rId4">
            <a:alphaModFix/>
          </a:blip>
          <a:srcRect/>
          <a:stretch/>
        </p:blipFill>
        <p:spPr>
          <a:xfrm>
            <a:off x="8299763" y="652950"/>
            <a:ext cx="577824" cy="577824"/>
          </a:xfrm>
          <a:prstGeom prst="rect">
            <a:avLst/>
          </a:prstGeom>
          <a:noFill/>
          <a:ln>
            <a:noFill/>
          </a:ln>
        </p:spPr>
      </p:pic>
      <p:pic>
        <p:nvPicPr>
          <p:cNvPr id="872" name="Google Shape;872;g139c9760918_0_58"/>
          <p:cNvPicPr preferRelativeResize="0"/>
          <p:nvPr/>
        </p:nvPicPr>
        <p:blipFill rotWithShape="1">
          <a:blip r:embed="rId5">
            <a:alphaModFix/>
          </a:blip>
          <a:srcRect/>
          <a:stretch/>
        </p:blipFill>
        <p:spPr>
          <a:xfrm>
            <a:off x="8171299" y="152400"/>
            <a:ext cx="834750" cy="423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g139c9760918_0_72"/>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N</a:t>
            </a:r>
            <a:r>
              <a:rPr lang="en-US" sz="2900"/>
              <a:t>ormalization</a:t>
            </a:r>
            <a:endParaRPr/>
          </a:p>
        </p:txBody>
      </p:sp>
      <p:sp>
        <p:nvSpPr>
          <p:cNvPr id="878" name="Google Shape;878;g139c9760918_0_72"/>
          <p:cNvSpPr txBox="1"/>
          <p:nvPr/>
        </p:nvSpPr>
        <p:spPr>
          <a:xfrm>
            <a:off x="1278450" y="1524725"/>
            <a:ext cx="6587100" cy="1262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Normalization</a:t>
            </a:r>
            <a:r>
              <a:rPr lang="en-US" sz="1400" b="0" i="0" u="none" strike="noStrike" cap="none">
                <a:solidFill>
                  <a:srgbClr val="000000"/>
                </a:solidFill>
                <a:latin typeface="Arial"/>
                <a:ea typeface="Arial"/>
                <a:cs typeface="Arial"/>
                <a:sym typeface="Arial"/>
              </a:rPr>
              <a:t> is the process of transforming data into a scale that is consistent across all dimensions. The most common technique to achieve this is to split the data by the standard deviation of each dimension. It makes sense only if you have reason to suppose that distinct input features have different scales yet are equally important to the learning process. </a:t>
            </a:r>
            <a:endParaRPr sz="1400" b="0" i="0" u="none" strike="noStrike" cap="none">
              <a:solidFill>
                <a:srgbClr val="000000"/>
              </a:solidFill>
              <a:latin typeface="Arial"/>
              <a:ea typeface="Arial"/>
              <a:cs typeface="Arial"/>
              <a:sym typeface="Arial"/>
            </a:endParaRPr>
          </a:p>
        </p:txBody>
      </p:sp>
      <p:sp>
        <p:nvSpPr>
          <p:cNvPr id="879" name="Google Shape;879;g139c9760918_0_72"/>
          <p:cNvSpPr/>
          <p:nvPr/>
        </p:nvSpPr>
        <p:spPr>
          <a:xfrm>
            <a:off x="1106850" y="3168550"/>
            <a:ext cx="6930300" cy="16653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80" name="Google Shape;880;g139c9760918_0_72"/>
          <p:cNvPicPr preferRelativeResize="0"/>
          <p:nvPr/>
        </p:nvPicPr>
        <p:blipFill rotWithShape="1">
          <a:blip r:embed="rId3">
            <a:alphaModFix/>
          </a:blip>
          <a:srcRect/>
          <a:stretch/>
        </p:blipFill>
        <p:spPr>
          <a:xfrm>
            <a:off x="4571938" y="3644190"/>
            <a:ext cx="3348369" cy="714027"/>
          </a:xfrm>
          <a:prstGeom prst="rect">
            <a:avLst/>
          </a:prstGeom>
          <a:noFill/>
          <a:ln>
            <a:noFill/>
          </a:ln>
        </p:spPr>
      </p:pic>
      <p:sp>
        <p:nvSpPr>
          <p:cNvPr id="881" name="Google Shape;881;g139c9760918_0_72"/>
          <p:cNvSpPr txBox="1"/>
          <p:nvPr/>
        </p:nvSpPr>
        <p:spPr>
          <a:xfrm>
            <a:off x="1278445" y="3693396"/>
            <a:ext cx="29046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In general, to get a normalized value between “a” and “b” we use</a:t>
            </a:r>
            <a:endParaRPr sz="1400" b="0" i="0" u="none" strike="noStrike" cap="none">
              <a:solidFill>
                <a:srgbClr val="000000"/>
              </a:solidFill>
              <a:latin typeface="Arial"/>
              <a:ea typeface="Arial"/>
              <a:cs typeface="Arial"/>
              <a:sym typeface="Arial"/>
            </a:endParaRPr>
          </a:p>
        </p:txBody>
      </p:sp>
      <p:sp>
        <p:nvSpPr>
          <p:cNvPr id="882" name="Google Shape;882;g139c9760918_0_72"/>
          <p:cNvSpPr txBox="1"/>
          <p:nvPr/>
        </p:nvSpPr>
        <p:spPr>
          <a:xfrm>
            <a:off x="1822050" y="5215575"/>
            <a:ext cx="54999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02124"/>
                </a:solidFill>
                <a:highlight>
                  <a:srgbClr val="FFFFFF"/>
                </a:highlight>
                <a:latin typeface="Arial"/>
                <a:ea typeface="Arial"/>
                <a:cs typeface="Arial"/>
                <a:sym typeface="Arial"/>
              </a:rPr>
              <a:t>Normalization gives equal weights / importance to each variable so that no single variable steers model performance in one direction just because they are bigger numbers.</a:t>
            </a:r>
            <a:endParaRPr sz="1400" b="0" i="0" u="none" strike="noStrike" cap="none">
              <a:solidFill>
                <a:srgbClr val="000000"/>
              </a:solidFill>
              <a:latin typeface="Arial"/>
              <a:ea typeface="Arial"/>
              <a:cs typeface="Arial"/>
              <a:sym typeface="Arial"/>
            </a:endParaRPr>
          </a:p>
        </p:txBody>
      </p:sp>
      <p:sp>
        <p:nvSpPr>
          <p:cNvPr id="883" name="Google Shape;883;g139c9760918_0_72"/>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884" name="Google Shape;884;g139c9760918_0_72"/>
          <p:cNvPicPr preferRelativeResize="0"/>
          <p:nvPr/>
        </p:nvPicPr>
        <p:blipFill rotWithShape="1">
          <a:blip r:embed="rId4">
            <a:alphaModFix/>
          </a:blip>
          <a:srcRect/>
          <a:stretch/>
        </p:blipFill>
        <p:spPr>
          <a:xfrm>
            <a:off x="8299763" y="652950"/>
            <a:ext cx="577824" cy="577824"/>
          </a:xfrm>
          <a:prstGeom prst="rect">
            <a:avLst/>
          </a:prstGeom>
          <a:noFill/>
          <a:ln>
            <a:noFill/>
          </a:ln>
        </p:spPr>
      </p:pic>
      <p:pic>
        <p:nvPicPr>
          <p:cNvPr id="885" name="Google Shape;885;g139c9760918_0_72"/>
          <p:cNvPicPr preferRelativeResize="0"/>
          <p:nvPr/>
        </p:nvPicPr>
        <p:blipFill rotWithShape="1">
          <a:blip r:embed="rId5">
            <a:alphaModFix/>
          </a:blip>
          <a:srcRect/>
          <a:stretch/>
        </p:blipFill>
        <p:spPr>
          <a:xfrm>
            <a:off x="8171299" y="152400"/>
            <a:ext cx="834750" cy="423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g15a542596b1_1_40"/>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sz="2900"/>
              <a:t>Triangle Point Picking</a:t>
            </a:r>
            <a:endParaRPr/>
          </a:p>
        </p:txBody>
      </p:sp>
      <p:pic>
        <p:nvPicPr>
          <p:cNvPr id="891" name="Google Shape;891;g15a542596b1_1_40"/>
          <p:cNvPicPr preferRelativeResize="0"/>
          <p:nvPr/>
        </p:nvPicPr>
        <p:blipFill rotWithShape="1">
          <a:blip r:embed="rId3">
            <a:alphaModFix/>
          </a:blip>
          <a:srcRect/>
          <a:stretch/>
        </p:blipFill>
        <p:spPr>
          <a:xfrm>
            <a:off x="6168025" y="4437875"/>
            <a:ext cx="1758700" cy="1531975"/>
          </a:xfrm>
          <a:prstGeom prst="rect">
            <a:avLst/>
          </a:prstGeom>
          <a:noFill/>
          <a:ln>
            <a:noFill/>
          </a:ln>
        </p:spPr>
      </p:pic>
      <p:sp>
        <p:nvSpPr>
          <p:cNvPr id="892" name="Google Shape;892;g15a542596b1_1_40"/>
          <p:cNvSpPr txBox="1"/>
          <p:nvPr/>
        </p:nvSpPr>
        <p:spPr>
          <a:xfrm>
            <a:off x="3459725" y="1437150"/>
            <a:ext cx="44670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Given a triangle with one vertex at the origin and the others at positions v1 and v2, one might think that a random point inside the triangle would be given by</a:t>
            </a:r>
            <a:endParaRPr sz="1400" b="0" i="0" u="none" strike="noStrike" cap="none">
              <a:solidFill>
                <a:srgbClr val="000000"/>
              </a:solidFill>
              <a:latin typeface="Arial"/>
              <a:ea typeface="Arial"/>
              <a:cs typeface="Arial"/>
              <a:sym typeface="Arial"/>
            </a:endParaRPr>
          </a:p>
        </p:txBody>
      </p:sp>
      <p:pic>
        <p:nvPicPr>
          <p:cNvPr id="893" name="Google Shape;893;g15a542596b1_1_40"/>
          <p:cNvPicPr preferRelativeResize="0"/>
          <p:nvPr/>
        </p:nvPicPr>
        <p:blipFill rotWithShape="1">
          <a:blip r:embed="rId4">
            <a:alphaModFix/>
          </a:blip>
          <a:srcRect/>
          <a:stretch/>
        </p:blipFill>
        <p:spPr>
          <a:xfrm>
            <a:off x="851725" y="1865387"/>
            <a:ext cx="1582375" cy="1462125"/>
          </a:xfrm>
          <a:prstGeom prst="rect">
            <a:avLst/>
          </a:prstGeom>
          <a:noFill/>
          <a:ln>
            <a:noFill/>
          </a:ln>
        </p:spPr>
      </p:pic>
      <p:sp>
        <p:nvSpPr>
          <p:cNvPr id="894" name="Google Shape;894;g15a542596b1_1_40"/>
          <p:cNvSpPr txBox="1"/>
          <p:nvPr/>
        </p:nvSpPr>
        <p:spPr>
          <a:xfrm>
            <a:off x="3459725" y="2924450"/>
            <a:ext cx="44670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where A1 and A2 are uniform variates in the interval [0,1]. However, this samples the triangle nonuniformly, concentrating points in the v1 corner.</a:t>
            </a:r>
            <a:endParaRPr sz="1400" b="0" i="0" u="none" strike="noStrike" cap="none">
              <a:solidFill>
                <a:srgbClr val="000000"/>
              </a:solidFill>
              <a:latin typeface="Arial"/>
              <a:ea typeface="Arial"/>
              <a:cs typeface="Arial"/>
              <a:sym typeface="Arial"/>
            </a:endParaRPr>
          </a:p>
        </p:txBody>
      </p:sp>
      <p:sp>
        <p:nvSpPr>
          <p:cNvPr id="895" name="Google Shape;895;g15a542596b1_1_40"/>
          <p:cNvSpPr txBox="1"/>
          <p:nvPr/>
        </p:nvSpPr>
        <p:spPr>
          <a:xfrm>
            <a:off x="1047300" y="4788200"/>
            <a:ext cx="47319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Randomly picking each of the trilinear coordinates from a uniform distribution [0,1] also does not produce a uniform point spacing on in the triangle. </a:t>
            </a:r>
            <a:endParaRPr sz="1400" b="0" i="0" u="none" strike="noStrike" cap="none">
              <a:solidFill>
                <a:srgbClr val="000000"/>
              </a:solidFill>
              <a:latin typeface="Arial"/>
              <a:ea typeface="Arial"/>
              <a:cs typeface="Arial"/>
              <a:sym typeface="Arial"/>
            </a:endParaRPr>
          </a:p>
        </p:txBody>
      </p:sp>
      <p:cxnSp>
        <p:nvCxnSpPr>
          <p:cNvPr id="896" name="Google Shape;896;g15a542596b1_1_40"/>
          <p:cNvCxnSpPr/>
          <p:nvPr/>
        </p:nvCxnSpPr>
        <p:spPr>
          <a:xfrm>
            <a:off x="830700" y="4145075"/>
            <a:ext cx="7482600" cy="0"/>
          </a:xfrm>
          <a:prstGeom prst="straightConnector1">
            <a:avLst/>
          </a:prstGeom>
          <a:noFill/>
          <a:ln w="9525" cap="flat" cmpd="sng">
            <a:solidFill>
              <a:schemeClr val="lt2"/>
            </a:solidFill>
            <a:prstDash val="solid"/>
            <a:round/>
            <a:headEnd type="none" w="sm" len="sm"/>
            <a:tailEnd type="none" w="sm" len="sm"/>
          </a:ln>
        </p:spPr>
      </p:cxnSp>
      <p:sp>
        <p:nvSpPr>
          <p:cNvPr id="897" name="Google Shape;897;g15a542596b1_1_40"/>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898" name="Google Shape;898;g15a542596b1_1_40"/>
          <p:cNvPicPr preferRelativeResize="0"/>
          <p:nvPr/>
        </p:nvPicPr>
        <p:blipFill rotWithShape="1">
          <a:blip r:embed="rId5">
            <a:alphaModFix/>
          </a:blip>
          <a:srcRect/>
          <a:stretch/>
        </p:blipFill>
        <p:spPr>
          <a:xfrm>
            <a:off x="8299763" y="652950"/>
            <a:ext cx="577824" cy="577824"/>
          </a:xfrm>
          <a:prstGeom prst="rect">
            <a:avLst/>
          </a:prstGeom>
          <a:noFill/>
          <a:ln>
            <a:noFill/>
          </a:ln>
        </p:spPr>
      </p:pic>
      <p:pic>
        <p:nvPicPr>
          <p:cNvPr id="899" name="Google Shape;899;g15a542596b1_1_40"/>
          <p:cNvPicPr preferRelativeResize="0"/>
          <p:nvPr/>
        </p:nvPicPr>
        <p:blipFill rotWithShape="1">
          <a:blip r:embed="rId6">
            <a:alphaModFix/>
          </a:blip>
          <a:srcRect/>
          <a:stretch/>
        </p:blipFill>
        <p:spPr>
          <a:xfrm>
            <a:off x="8171299" y="152400"/>
            <a:ext cx="834750" cy="423300"/>
          </a:xfrm>
          <a:prstGeom prst="rect">
            <a:avLst/>
          </a:prstGeom>
          <a:noFill/>
          <a:ln>
            <a:noFill/>
          </a:ln>
        </p:spPr>
      </p:pic>
      <p:pic>
        <p:nvPicPr>
          <p:cNvPr id="900" name="Google Shape;900;g15a542596b1_1_40"/>
          <p:cNvPicPr preferRelativeResize="0"/>
          <p:nvPr/>
        </p:nvPicPr>
        <p:blipFill rotWithShape="1">
          <a:blip r:embed="rId7">
            <a:alphaModFix/>
          </a:blip>
          <a:srcRect/>
          <a:stretch/>
        </p:blipFill>
        <p:spPr>
          <a:xfrm>
            <a:off x="4225182" y="2432387"/>
            <a:ext cx="2936081" cy="423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g139c9760918_0_77"/>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sz="2900"/>
              <a:t>Triangle Point Picking</a:t>
            </a:r>
            <a:r>
              <a:rPr lang="en-US"/>
              <a:t>  </a:t>
            </a:r>
            <a:endParaRPr/>
          </a:p>
        </p:txBody>
      </p:sp>
      <p:pic>
        <p:nvPicPr>
          <p:cNvPr id="906" name="Google Shape;906;g139c9760918_0_77"/>
          <p:cNvPicPr preferRelativeResize="0"/>
          <p:nvPr/>
        </p:nvPicPr>
        <p:blipFill rotWithShape="1">
          <a:blip r:embed="rId3">
            <a:alphaModFix/>
          </a:blip>
          <a:srcRect/>
          <a:stretch/>
        </p:blipFill>
        <p:spPr>
          <a:xfrm>
            <a:off x="1042900" y="4235726"/>
            <a:ext cx="7058200" cy="1932500"/>
          </a:xfrm>
          <a:prstGeom prst="rect">
            <a:avLst/>
          </a:prstGeom>
          <a:noFill/>
          <a:ln>
            <a:noFill/>
          </a:ln>
        </p:spPr>
      </p:pic>
      <p:sp>
        <p:nvSpPr>
          <p:cNvPr id="907" name="Google Shape;907;g139c9760918_0_77"/>
          <p:cNvSpPr txBox="1"/>
          <p:nvPr/>
        </p:nvSpPr>
        <p:spPr>
          <a:xfrm>
            <a:off x="5034500" y="2129638"/>
            <a:ext cx="32178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222222"/>
                </a:solidFill>
                <a:highlight>
                  <a:srgbClr val="FFFFFF"/>
                </a:highlight>
                <a:latin typeface="Arial"/>
                <a:ea typeface="Arial"/>
                <a:cs typeface="Arial"/>
                <a:sym typeface="Arial"/>
              </a:rPr>
              <a:t>To pick points uniformly distributed inside the triangle we use the function </a:t>
            </a:r>
            <a:endParaRPr sz="1400" b="0" i="0" u="none" strike="noStrike" cap="none">
              <a:solidFill>
                <a:srgbClr val="000000"/>
              </a:solidFill>
              <a:latin typeface="Arial"/>
              <a:ea typeface="Arial"/>
              <a:cs typeface="Arial"/>
              <a:sym typeface="Arial"/>
            </a:endParaRPr>
          </a:p>
        </p:txBody>
      </p:sp>
      <p:pic>
        <p:nvPicPr>
          <p:cNvPr id="908" name="Google Shape;908;g139c9760918_0_77"/>
          <p:cNvPicPr preferRelativeResize="0"/>
          <p:nvPr/>
        </p:nvPicPr>
        <p:blipFill rotWithShape="1">
          <a:blip r:embed="rId4">
            <a:alphaModFix/>
          </a:blip>
          <a:srcRect/>
          <a:stretch/>
        </p:blipFill>
        <p:spPr>
          <a:xfrm>
            <a:off x="840716" y="1820150"/>
            <a:ext cx="3828629" cy="1552575"/>
          </a:xfrm>
          <a:prstGeom prst="rect">
            <a:avLst/>
          </a:prstGeom>
          <a:noFill/>
          <a:ln>
            <a:noFill/>
          </a:ln>
        </p:spPr>
      </p:pic>
      <p:sp>
        <p:nvSpPr>
          <p:cNvPr id="909" name="Google Shape;909;g139c9760918_0_77"/>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910" name="Google Shape;910;g139c9760918_0_77"/>
          <p:cNvPicPr preferRelativeResize="0"/>
          <p:nvPr/>
        </p:nvPicPr>
        <p:blipFill rotWithShape="1">
          <a:blip r:embed="rId5">
            <a:alphaModFix/>
          </a:blip>
          <a:srcRect/>
          <a:stretch/>
        </p:blipFill>
        <p:spPr>
          <a:xfrm>
            <a:off x="8299763" y="652950"/>
            <a:ext cx="577824" cy="577824"/>
          </a:xfrm>
          <a:prstGeom prst="rect">
            <a:avLst/>
          </a:prstGeom>
          <a:noFill/>
          <a:ln>
            <a:noFill/>
          </a:ln>
        </p:spPr>
      </p:pic>
      <p:pic>
        <p:nvPicPr>
          <p:cNvPr id="911" name="Google Shape;911;g139c9760918_0_77"/>
          <p:cNvPicPr preferRelativeResize="0"/>
          <p:nvPr/>
        </p:nvPicPr>
        <p:blipFill rotWithShape="1">
          <a:blip r:embed="rId6">
            <a:alphaModFix/>
          </a:blip>
          <a:srcRect/>
          <a:stretch/>
        </p:blipFill>
        <p:spPr>
          <a:xfrm>
            <a:off x="8171299" y="152400"/>
            <a:ext cx="834750" cy="423300"/>
          </a:xfrm>
          <a:prstGeom prst="rect">
            <a:avLst/>
          </a:prstGeom>
          <a:noFill/>
          <a:ln>
            <a:noFill/>
          </a:ln>
        </p:spPr>
      </p:pic>
      <p:pic>
        <p:nvPicPr>
          <p:cNvPr id="912" name="Google Shape;912;g139c9760918_0_77"/>
          <p:cNvPicPr preferRelativeResize="0"/>
          <p:nvPr/>
        </p:nvPicPr>
        <p:blipFill rotWithShape="1">
          <a:blip r:embed="rId7">
            <a:alphaModFix/>
          </a:blip>
          <a:srcRect/>
          <a:stretch/>
        </p:blipFill>
        <p:spPr>
          <a:xfrm>
            <a:off x="5643275" y="2893400"/>
            <a:ext cx="2000250" cy="342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g139c9760918_0_83"/>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sz="2900"/>
              <a:t>Nearest neighbor</a:t>
            </a:r>
            <a:endParaRPr/>
          </a:p>
        </p:txBody>
      </p:sp>
      <p:sp>
        <p:nvSpPr>
          <p:cNvPr id="918" name="Google Shape;918;g139c9760918_0_83"/>
          <p:cNvSpPr txBox="1"/>
          <p:nvPr/>
        </p:nvSpPr>
        <p:spPr>
          <a:xfrm>
            <a:off x="570300" y="1330013"/>
            <a:ext cx="1930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K-nearest neighbor</a:t>
            </a:r>
            <a:endParaRPr sz="1400" b="0" i="0" u="none" strike="noStrike" cap="none">
              <a:solidFill>
                <a:srgbClr val="000000"/>
              </a:solidFill>
              <a:latin typeface="Arial"/>
              <a:ea typeface="Arial"/>
              <a:cs typeface="Arial"/>
              <a:sym typeface="Arial"/>
            </a:endParaRPr>
          </a:p>
        </p:txBody>
      </p:sp>
      <p:sp>
        <p:nvSpPr>
          <p:cNvPr id="919" name="Google Shape;919;g139c9760918_0_83"/>
          <p:cNvSpPr txBox="1"/>
          <p:nvPr/>
        </p:nvSpPr>
        <p:spPr>
          <a:xfrm>
            <a:off x="3749313" y="2817800"/>
            <a:ext cx="10455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K=5</a:t>
            </a:r>
            <a:endParaRPr sz="1400" b="0" i="0" u="none" strike="noStrike" cap="none">
              <a:solidFill>
                <a:srgbClr val="000000"/>
              </a:solidFill>
              <a:latin typeface="Arial"/>
              <a:ea typeface="Arial"/>
              <a:cs typeface="Arial"/>
              <a:sym typeface="Arial"/>
            </a:endParaRPr>
          </a:p>
        </p:txBody>
      </p:sp>
      <p:sp>
        <p:nvSpPr>
          <p:cNvPr id="920" name="Google Shape;920;g139c9760918_0_83"/>
          <p:cNvSpPr/>
          <p:nvPr/>
        </p:nvSpPr>
        <p:spPr>
          <a:xfrm>
            <a:off x="5654650" y="1727850"/>
            <a:ext cx="2058000" cy="2049600"/>
          </a:xfrm>
          <a:prstGeom prst="ellipse">
            <a:avLst/>
          </a:pr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g139c9760918_0_83"/>
          <p:cNvSpPr/>
          <p:nvPr/>
        </p:nvSpPr>
        <p:spPr>
          <a:xfrm>
            <a:off x="5559125" y="1707350"/>
            <a:ext cx="239700" cy="2529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g139c9760918_0_83"/>
          <p:cNvSpPr/>
          <p:nvPr/>
        </p:nvSpPr>
        <p:spPr>
          <a:xfrm>
            <a:off x="6111025" y="1980150"/>
            <a:ext cx="239700" cy="2529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g139c9760918_0_83"/>
          <p:cNvSpPr/>
          <p:nvPr/>
        </p:nvSpPr>
        <p:spPr>
          <a:xfrm>
            <a:off x="5751550" y="2512150"/>
            <a:ext cx="239700" cy="2529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g139c9760918_0_83"/>
          <p:cNvSpPr/>
          <p:nvPr/>
        </p:nvSpPr>
        <p:spPr>
          <a:xfrm>
            <a:off x="5991250" y="2937350"/>
            <a:ext cx="239700" cy="2529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g139c9760918_0_83"/>
          <p:cNvSpPr/>
          <p:nvPr/>
        </p:nvSpPr>
        <p:spPr>
          <a:xfrm>
            <a:off x="6563800" y="2583350"/>
            <a:ext cx="239700" cy="252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g139c9760918_0_83"/>
          <p:cNvSpPr/>
          <p:nvPr/>
        </p:nvSpPr>
        <p:spPr>
          <a:xfrm>
            <a:off x="6910025" y="3129925"/>
            <a:ext cx="239700" cy="252900"/>
          </a:xfrm>
          <a:prstGeom prst="ellipse">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g139c9760918_0_83"/>
          <p:cNvSpPr/>
          <p:nvPr/>
        </p:nvSpPr>
        <p:spPr>
          <a:xfrm>
            <a:off x="7383400" y="3009275"/>
            <a:ext cx="239700" cy="252900"/>
          </a:xfrm>
          <a:prstGeom prst="ellipse">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g139c9760918_0_83"/>
          <p:cNvSpPr/>
          <p:nvPr/>
        </p:nvSpPr>
        <p:spPr>
          <a:xfrm>
            <a:off x="7321350" y="3621150"/>
            <a:ext cx="239700" cy="252900"/>
          </a:xfrm>
          <a:prstGeom prst="ellipse">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g139c9760918_0_83"/>
          <p:cNvSpPr/>
          <p:nvPr/>
        </p:nvSpPr>
        <p:spPr>
          <a:xfrm>
            <a:off x="1069288" y="1980151"/>
            <a:ext cx="196800" cy="195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g139c9760918_0_83"/>
          <p:cNvSpPr/>
          <p:nvPr/>
        </p:nvSpPr>
        <p:spPr>
          <a:xfrm>
            <a:off x="1522286" y="2190354"/>
            <a:ext cx="196800" cy="195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g139c9760918_0_83"/>
          <p:cNvSpPr/>
          <p:nvPr/>
        </p:nvSpPr>
        <p:spPr>
          <a:xfrm>
            <a:off x="1227230" y="2600279"/>
            <a:ext cx="196800" cy="195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g139c9760918_0_83"/>
          <p:cNvSpPr/>
          <p:nvPr/>
        </p:nvSpPr>
        <p:spPr>
          <a:xfrm>
            <a:off x="1423975" y="2927911"/>
            <a:ext cx="196800" cy="195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g139c9760918_0_83"/>
          <p:cNvSpPr/>
          <p:nvPr/>
        </p:nvSpPr>
        <p:spPr>
          <a:xfrm>
            <a:off x="1893924" y="2655141"/>
            <a:ext cx="196800" cy="1950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g139c9760918_0_83"/>
          <p:cNvSpPr/>
          <p:nvPr/>
        </p:nvSpPr>
        <p:spPr>
          <a:xfrm>
            <a:off x="2178105" y="3076297"/>
            <a:ext cx="196800" cy="195000"/>
          </a:xfrm>
          <a:prstGeom prst="ellipse">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g139c9760918_0_83"/>
          <p:cNvSpPr/>
          <p:nvPr/>
        </p:nvSpPr>
        <p:spPr>
          <a:xfrm>
            <a:off x="2566650" y="2983332"/>
            <a:ext cx="196800" cy="195000"/>
          </a:xfrm>
          <a:prstGeom prst="ellipse">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g139c9760918_0_83"/>
          <p:cNvSpPr/>
          <p:nvPr/>
        </p:nvSpPr>
        <p:spPr>
          <a:xfrm>
            <a:off x="2515720" y="3454804"/>
            <a:ext cx="196800" cy="195000"/>
          </a:xfrm>
          <a:prstGeom prst="ellipse">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g139c9760918_0_83"/>
          <p:cNvSpPr/>
          <p:nvPr/>
        </p:nvSpPr>
        <p:spPr>
          <a:xfrm>
            <a:off x="3389500" y="4353225"/>
            <a:ext cx="193200" cy="2148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g139c9760918_0_83"/>
          <p:cNvSpPr/>
          <p:nvPr/>
        </p:nvSpPr>
        <p:spPr>
          <a:xfrm>
            <a:off x="3834371" y="4584683"/>
            <a:ext cx="193200" cy="2148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g139c9760918_0_83"/>
          <p:cNvSpPr/>
          <p:nvPr/>
        </p:nvSpPr>
        <p:spPr>
          <a:xfrm>
            <a:off x="3544608" y="5036059"/>
            <a:ext cx="193200" cy="2148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g139c9760918_0_83"/>
          <p:cNvSpPr/>
          <p:nvPr/>
        </p:nvSpPr>
        <p:spPr>
          <a:xfrm>
            <a:off x="3737824" y="5396822"/>
            <a:ext cx="193200" cy="2148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g139c9760918_0_83"/>
          <p:cNvSpPr/>
          <p:nvPr/>
        </p:nvSpPr>
        <p:spPr>
          <a:xfrm>
            <a:off x="4478423" y="5560212"/>
            <a:ext cx="193200" cy="214800"/>
          </a:xfrm>
          <a:prstGeom prst="ellipse">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g139c9760918_0_83"/>
          <p:cNvSpPr/>
          <p:nvPr/>
        </p:nvSpPr>
        <p:spPr>
          <a:xfrm>
            <a:off x="4859997" y="5457846"/>
            <a:ext cx="193200" cy="214800"/>
          </a:xfrm>
          <a:prstGeom prst="ellipse">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g139c9760918_0_83"/>
          <p:cNvSpPr/>
          <p:nvPr/>
        </p:nvSpPr>
        <p:spPr>
          <a:xfrm>
            <a:off x="4809980" y="5976993"/>
            <a:ext cx="193200" cy="214800"/>
          </a:xfrm>
          <a:prstGeom prst="ellipse">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g139c9760918_0_83"/>
          <p:cNvSpPr/>
          <p:nvPr/>
        </p:nvSpPr>
        <p:spPr>
          <a:xfrm>
            <a:off x="4206106" y="5054810"/>
            <a:ext cx="193200" cy="2148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g139c9760918_0_83"/>
          <p:cNvSpPr/>
          <p:nvPr/>
        </p:nvSpPr>
        <p:spPr>
          <a:xfrm>
            <a:off x="3156000" y="3275850"/>
            <a:ext cx="2197225" cy="200300"/>
          </a:xfrm>
          <a:custGeom>
            <a:avLst/>
            <a:gdLst/>
            <a:ahLst/>
            <a:cxnLst/>
            <a:rect l="l" t="t" r="r" b="b"/>
            <a:pathLst>
              <a:path w="87889" h="8012" extrusionOk="0">
                <a:moveTo>
                  <a:pt x="0" y="0"/>
                </a:moveTo>
                <a:cubicBezTo>
                  <a:pt x="7102" y="1332"/>
                  <a:pt x="27965" y="7901"/>
                  <a:pt x="42613" y="7990"/>
                </a:cubicBezTo>
                <a:cubicBezTo>
                  <a:pt x="57261" y="8079"/>
                  <a:pt x="80343" y="1776"/>
                  <a:pt x="87889" y="533"/>
                </a:cubicBezTo>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g139c9760918_0_83"/>
          <p:cNvSpPr/>
          <p:nvPr/>
        </p:nvSpPr>
        <p:spPr>
          <a:xfrm>
            <a:off x="5539675" y="3901725"/>
            <a:ext cx="852250" cy="1558050"/>
          </a:xfrm>
          <a:custGeom>
            <a:avLst/>
            <a:gdLst/>
            <a:ahLst/>
            <a:cxnLst/>
            <a:rect l="l" t="t" r="r" b="b"/>
            <a:pathLst>
              <a:path w="34090" h="62322" extrusionOk="0">
                <a:moveTo>
                  <a:pt x="34090" y="0"/>
                </a:moveTo>
                <a:cubicBezTo>
                  <a:pt x="32670" y="6836"/>
                  <a:pt x="31249" y="30628"/>
                  <a:pt x="25567" y="41015"/>
                </a:cubicBezTo>
                <a:cubicBezTo>
                  <a:pt x="19885" y="51402"/>
                  <a:pt x="4261" y="58771"/>
                  <a:pt x="0" y="62322"/>
                </a:cubicBezTo>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g139c9760918_0_83"/>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948" name="Google Shape;948;g139c9760918_0_83"/>
          <p:cNvPicPr preferRelativeResize="0"/>
          <p:nvPr/>
        </p:nvPicPr>
        <p:blipFill rotWithShape="1">
          <a:blip r:embed="rId3">
            <a:alphaModFix/>
          </a:blip>
          <a:srcRect/>
          <a:stretch/>
        </p:blipFill>
        <p:spPr>
          <a:xfrm>
            <a:off x="8299763" y="652950"/>
            <a:ext cx="577824" cy="577824"/>
          </a:xfrm>
          <a:prstGeom prst="rect">
            <a:avLst/>
          </a:prstGeom>
          <a:noFill/>
          <a:ln>
            <a:noFill/>
          </a:ln>
        </p:spPr>
      </p:pic>
      <p:pic>
        <p:nvPicPr>
          <p:cNvPr id="949" name="Google Shape;949;g139c9760918_0_83"/>
          <p:cNvPicPr preferRelativeResize="0"/>
          <p:nvPr/>
        </p:nvPicPr>
        <p:blipFill rotWithShape="1">
          <a:blip r:embed="rId4">
            <a:alphaModFix/>
          </a:blip>
          <a:srcRect/>
          <a:stretch/>
        </p:blipFill>
        <p:spPr>
          <a:xfrm>
            <a:off x="8171299" y="152400"/>
            <a:ext cx="834750" cy="423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g157c0c62b02_0_60"/>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sz="2900"/>
              <a:t>Nearest neighbor</a:t>
            </a:r>
            <a:r>
              <a:rPr lang="en-US"/>
              <a:t>  </a:t>
            </a:r>
            <a:endParaRPr/>
          </a:p>
        </p:txBody>
      </p:sp>
      <p:sp>
        <p:nvSpPr>
          <p:cNvPr id="955" name="Google Shape;955;g157c0c62b02_0_60"/>
          <p:cNvSpPr txBox="1"/>
          <p:nvPr/>
        </p:nvSpPr>
        <p:spPr>
          <a:xfrm>
            <a:off x="3188350" y="1494150"/>
            <a:ext cx="2223900" cy="446400"/>
          </a:xfrm>
          <a:prstGeom prst="rect">
            <a:avLst/>
          </a:prstGeom>
          <a:noFill/>
          <a:ln>
            <a:noFill/>
          </a:ln>
        </p:spPr>
        <p:txBody>
          <a:bodyPr spcFirstLastPara="1" wrap="square" lIns="91425" tIns="91425" rIns="91425" bIns="91425" anchor="t" anchorCtr="0">
            <a:spAutoFit/>
          </a:bodyPr>
          <a:lstStyle/>
          <a:p>
            <a:pPr marL="0" marR="0" lvl="0" indent="0" algn="ctr" rtl="0">
              <a:lnSpc>
                <a:spcPct val="130000"/>
              </a:lnSpc>
              <a:spcBef>
                <a:spcPts val="0"/>
              </a:spcBef>
              <a:spcAft>
                <a:spcPts val="600"/>
              </a:spcAft>
              <a:buClr>
                <a:srgbClr val="000000"/>
              </a:buClr>
              <a:buSzPts val="1700"/>
              <a:buFont typeface="Arial"/>
              <a:buNone/>
            </a:pPr>
            <a:r>
              <a:rPr lang="en-US" sz="1700" b="0" i="0" u="none" strike="noStrike" cap="none">
                <a:solidFill>
                  <a:schemeClr val="dk1"/>
                </a:solidFill>
                <a:latin typeface="Arial"/>
                <a:ea typeface="Arial"/>
                <a:cs typeface="Arial"/>
                <a:sym typeface="Arial"/>
              </a:rPr>
              <a:t>Euclidean distance</a:t>
            </a:r>
            <a:endParaRPr sz="1700" b="0" i="0" u="none" strike="noStrike" cap="none">
              <a:solidFill>
                <a:schemeClr val="dk1"/>
              </a:solidFill>
              <a:latin typeface="Arial"/>
              <a:ea typeface="Arial"/>
              <a:cs typeface="Arial"/>
              <a:sym typeface="Arial"/>
            </a:endParaRPr>
          </a:p>
        </p:txBody>
      </p:sp>
      <p:pic>
        <p:nvPicPr>
          <p:cNvPr id="956" name="Google Shape;956;g157c0c62b02_0_60"/>
          <p:cNvPicPr preferRelativeResize="0"/>
          <p:nvPr/>
        </p:nvPicPr>
        <p:blipFill rotWithShape="1">
          <a:blip r:embed="rId3">
            <a:alphaModFix/>
          </a:blip>
          <a:srcRect/>
          <a:stretch/>
        </p:blipFill>
        <p:spPr>
          <a:xfrm>
            <a:off x="2139675" y="2834713"/>
            <a:ext cx="1711200" cy="400200"/>
          </a:xfrm>
          <a:prstGeom prst="rect">
            <a:avLst/>
          </a:prstGeom>
          <a:noFill/>
          <a:ln>
            <a:noFill/>
          </a:ln>
        </p:spPr>
      </p:pic>
      <p:sp>
        <p:nvSpPr>
          <p:cNvPr id="957" name="Google Shape;957;g157c0c62b02_0_60"/>
          <p:cNvSpPr txBox="1"/>
          <p:nvPr/>
        </p:nvSpPr>
        <p:spPr>
          <a:xfrm>
            <a:off x="3508000" y="2291688"/>
            <a:ext cx="1584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30000"/>
              </a:lnSpc>
              <a:spcBef>
                <a:spcPts val="0"/>
              </a:spcBef>
              <a:spcAft>
                <a:spcPts val="600"/>
              </a:spcAft>
              <a:buClr>
                <a:srgbClr val="000000"/>
              </a:buClr>
              <a:buSzPts val="1400"/>
              <a:buFont typeface="Arial"/>
              <a:buNone/>
            </a:pPr>
            <a:r>
              <a:rPr lang="en-US" sz="1400" b="0" i="0" u="none" strike="noStrike" cap="none">
                <a:solidFill>
                  <a:schemeClr val="dk1"/>
                </a:solidFill>
                <a:latin typeface="Arial"/>
                <a:ea typeface="Arial"/>
                <a:cs typeface="Arial"/>
                <a:sym typeface="Arial"/>
              </a:rPr>
              <a:t>One dimension </a:t>
            </a:r>
            <a:endParaRPr sz="1400" b="0" i="0" u="none" strike="noStrike" cap="none">
              <a:solidFill>
                <a:schemeClr val="dk1"/>
              </a:solidFill>
              <a:latin typeface="Arial"/>
              <a:ea typeface="Arial"/>
              <a:cs typeface="Arial"/>
              <a:sym typeface="Arial"/>
            </a:endParaRPr>
          </a:p>
        </p:txBody>
      </p:sp>
      <p:sp>
        <p:nvSpPr>
          <p:cNvPr id="958" name="Google Shape;958;g157c0c62b02_0_60"/>
          <p:cNvSpPr txBox="1"/>
          <p:nvPr/>
        </p:nvSpPr>
        <p:spPr>
          <a:xfrm>
            <a:off x="4117950" y="2834713"/>
            <a:ext cx="42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30000"/>
              </a:lnSpc>
              <a:spcBef>
                <a:spcPts val="0"/>
              </a:spcBef>
              <a:spcAft>
                <a:spcPts val="600"/>
              </a:spcAft>
              <a:buClr>
                <a:srgbClr val="000000"/>
              </a:buClr>
              <a:buSzPts val="1400"/>
              <a:buFont typeface="Arial"/>
              <a:buNone/>
            </a:pPr>
            <a:r>
              <a:rPr lang="en-US" sz="1400" b="0" i="0" u="none" strike="noStrike" cap="none">
                <a:solidFill>
                  <a:schemeClr val="dk1"/>
                </a:solidFill>
                <a:latin typeface="Arial"/>
                <a:ea typeface="Arial"/>
                <a:cs typeface="Arial"/>
                <a:sym typeface="Arial"/>
              </a:rPr>
              <a:t>or</a:t>
            </a:r>
            <a:endParaRPr sz="1400" b="0" i="0" u="none" strike="noStrike" cap="none">
              <a:solidFill>
                <a:schemeClr val="dk1"/>
              </a:solidFill>
              <a:latin typeface="Arial"/>
              <a:ea typeface="Arial"/>
              <a:cs typeface="Arial"/>
              <a:sym typeface="Arial"/>
            </a:endParaRPr>
          </a:p>
        </p:txBody>
      </p:sp>
      <p:pic>
        <p:nvPicPr>
          <p:cNvPr id="959" name="Google Shape;959;g157c0c62b02_0_60"/>
          <p:cNvPicPr preferRelativeResize="0"/>
          <p:nvPr/>
        </p:nvPicPr>
        <p:blipFill rotWithShape="1">
          <a:blip r:embed="rId4">
            <a:alphaModFix/>
          </a:blip>
          <a:srcRect/>
          <a:stretch/>
        </p:blipFill>
        <p:spPr>
          <a:xfrm>
            <a:off x="4610625" y="2726666"/>
            <a:ext cx="1850300" cy="502399"/>
          </a:xfrm>
          <a:prstGeom prst="rect">
            <a:avLst/>
          </a:prstGeom>
          <a:noFill/>
          <a:ln>
            <a:noFill/>
          </a:ln>
        </p:spPr>
      </p:pic>
      <p:sp>
        <p:nvSpPr>
          <p:cNvPr id="960" name="Google Shape;960;g157c0c62b02_0_60"/>
          <p:cNvSpPr txBox="1"/>
          <p:nvPr/>
        </p:nvSpPr>
        <p:spPr>
          <a:xfrm>
            <a:off x="3339600" y="3545850"/>
            <a:ext cx="1971000" cy="423300"/>
          </a:xfrm>
          <a:prstGeom prst="rect">
            <a:avLst/>
          </a:prstGeom>
          <a:noFill/>
          <a:ln>
            <a:noFill/>
          </a:ln>
        </p:spPr>
        <p:txBody>
          <a:bodyPr spcFirstLastPara="1" wrap="square" lIns="91425" tIns="91425" rIns="91425" bIns="91425" anchor="t" anchorCtr="0">
            <a:spAutoFit/>
          </a:bodyPr>
          <a:lstStyle/>
          <a:p>
            <a:pPr marL="0" marR="0" lvl="0" indent="0" algn="ctr" rtl="0">
              <a:lnSpc>
                <a:spcPct val="160000"/>
              </a:lnSpc>
              <a:spcBef>
                <a:spcPts val="400"/>
              </a:spcBef>
              <a:spcAft>
                <a:spcPts val="0"/>
              </a:spcAft>
              <a:buClr>
                <a:srgbClr val="000000"/>
              </a:buClr>
              <a:buSzPts val="1550"/>
              <a:buFont typeface="Arial"/>
              <a:buNone/>
            </a:pPr>
            <a:r>
              <a:rPr lang="en-US" sz="1550" b="0" i="0" u="none" strike="noStrike" cap="none">
                <a:solidFill>
                  <a:schemeClr val="dk1"/>
                </a:solidFill>
                <a:highlight>
                  <a:srgbClr val="FFFFFF"/>
                </a:highlight>
                <a:latin typeface="Arial"/>
                <a:ea typeface="Arial"/>
                <a:cs typeface="Arial"/>
                <a:sym typeface="Arial"/>
              </a:rPr>
              <a:t>Two dimensions</a:t>
            </a:r>
            <a:endParaRPr sz="1550" b="0" i="0" u="none" strike="noStrike" cap="none">
              <a:solidFill>
                <a:schemeClr val="dk1"/>
              </a:solidFill>
              <a:highlight>
                <a:srgbClr val="FFFFFF"/>
              </a:highlight>
              <a:latin typeface="Arial"/>
              <a:ea typeface="Arial"/>
              <a:cs typeface="Arial"/>
              <a:sym typeface="Arial"/>
            </a:endParaRPr>
          </a:p>
        </p:txBody>
      </p:sp>
      <p:pic>
        <p:nvPicPr>
          <p:cNvPr id="961" name="Google Shape;961;g157c0c62b02_0_60"/>
          <p:cNvPicPr preferRelativeResize="0"/>
          <p:nvPr/>
        </p:nvPicPr>
        <p:blipFill rotWithShape="1">
          <a:blip r:embed="rId5">
            <a:alphaModFix/>
          </a:blip>
          <a:srcRect/>
          <a:stretch/>
        </p:blipFill>
        <p:spPr>
          <a:xfrm>
            <a:off x="2471413" y="3947050"/>
            <a:ext cx="3719075" cy="564375"/>
          </a:xfrm>
          <a:prstGeom prst="rect">
            <a:avLst/>
          </a:prstGeom>
          <a:noFill/>
          <a:ln>
            <a:noFill/>
          </a:ln>
        </p:spPr>
      </p:pic>
      <p:sp>
        <p:nvSpPr>
          <p:cNvPr id="962" name="Google Shape;962;g157c0c62b02_0_60"/>
          <p:cNvSpPr txBox="1"/>
          <p:nvPr/>
        </p:nvSpPr>
        <p:spPr>
          <a:xfrm>
            <a:off x="2800300" y="4818600"/>
            <a:ext cx="3000000" cy="423300"/>
          </a:xfrm>
          <a:prstGeom prst="rect">
            <a:avLst/>
          </a:prstGeom>
          <a:noFill/>
          <a:ln>
            <a:noFill/>
          </a:ln>
        </p:spPr>
        <p:txBody>
          <a:bodyPr spcFirstLastPara="1" wrap="square" lIns="91425" tIns="91425" rIns="91425" bIns="91425" anchor="t" anchorCtr="0">
            <a:spAutoFit/>
          </a:bodyPr>
          <a:lstStyle/>
          <a:p>
            <a:pPr marL="0" marR="0" lvl="0" indent="0" algn="ctr" rtl="0">
              <a:lnSpc>
                <a:spcPct val="160000"/>
              </a:lnSpc>
              <a:spcBef>
                <a:spcPts val="400"/>
              </a:spcBef>
              <a:spcAft>
                <a:spcPts val="0"/>
              </a:spcAft>
              <a:buClr>
                <a:srgbClr val="000000"/>
              </a:buClr>
              <a:buSzPts val="1550"/>
              <a:buFont typeface="Arial"/>
              <a:buNone/>
            </a:pPr>
            <a:r>
              <a:rPr lang="en-US" sz="1550" b="0" i="0" u="none" strike="noStrike" cap="none">
                <a:solidFill>
                  <a:schemeClr val="dk1"/>
                </a:solidFill>
                <a:highlight>
                  <a:srgbClr val="FFFFFF"/>
                </a:highlight>
                <a:latin typeface="Arial"/>
                <a:ea typeface="Arial"/>
                <a:cs typeface="Arial"/>
                <a:sym typeface="Arial"/>
              </a:rPr>
              <a:t>Higher dimensions</a:t>
            </a:r>
            <a:endParaRPr sz="1550" b="0" i="0" u="none" strike="noStrike" cap="none">
              <a:solidFill>
                <a:schemeClr val="dk1"/>
              </a:solidFill>
              <a:highlight>
                <a:srgbClr val="FFFFFF"/>
              </a:highlight>
              <a:latin typeface="Arial"/>
              <a:ea typeface="Arial"/>
              <a:cs typeface="Arial"/>
              <a:sym typeface="Arial"/>
            </a:endParaRPr>
          </a:p>
        </p:txBody>
      </p:sp>
      <p:pic>
        <p:nvPicPr>
          <p:cNvPr id="963" name="Google Shape;963;g157c0c62b02_0_60"/>
          <p:cNvPicPr preferRelativeResize="0"/>
          <p:nvPr/>
        </p:nvPicPr>
        <p:blipFill rotWithShape="1">
          <a:blip r:embed="rId6">
            <a:alphaModFix/>
          </a:blip>
          <a:srcRect/>
          <a:stretch/>
        </p:blipFill>
        <p:spPr>
          <a:xfrm>
            <a:off x="683160" y="5241900"/>
            <a:ext cx="7295592" cy="564375"/>
          </a:xfrm>
          <a:prstGeom prst="rect">
            <a:avLst/>
          </a:prstGeom>
          <a:noFill/>
          <a:ln>
            <a:noFill/>
          </a:ln>
        </p:spPr>
      </p:pic>
      <p:sp>
        <p:nvSpPr>
          <p:cNvPr id="964" name="Google Shape;964;g157c0c62b02_0_60"/>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965" name="Google Shape;965;g157c0c62b02_0_60"/>
          <p:cNvPicPr preferRelativeResize="0"/>
          <p:nvPr/>
        </p:nvPicPr>
        <p:blipFill rotWithShape="1">
          <a:blip r:embed="rId7">
            <a:alphaModFix/>
          </a:blip>
          <a:srcRect/>
          <a:stretch/>
        </p:blipFill>
        <p:spPr>
          <a:xfrm>
            <a:off x="8299763" y="652950"/>
            <a:ext cx="577824" cy="577824"/>
          </a:xfrm>
          <a:prstGeom prst="rect">
            <a:avLst/>
          </a:prstGeom>
          <a:noFill/>
          <a:ln>
            <a:noFill/>
          </a:ln>
        </p:spPr>
      </p:pic>
      <p:pic>
        <p:nvPicPr>
          <p:cNvPr id="966" name="Google Shape;966;g157c0c62b02_0_60"/>
          <p:cNvPicPr preferRelativeResize="0"/>
          <p:nvPr/>
        </p:nvPicPr>
        <p:blipFill rotWithShape="1">
          <a:blip r:embed="rId8">
            <a:alphaModFix/>
          </a:blip>
          <a:srcRect/>
          <a:stretch/>
        </p:blipFill>
        <p:spPr>
          <a:xfrm>
            <a:off x="8171299" y="152400"/>
            <a:ext cx="834750" cy="423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g15c1eafd189_1_2"/>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15000"/>
              </a:lnSpc>
              <a:spcBef>
                <a:spcPts val="2400"/>
              </a:spcBef>
              <a:spcAft>
                <a:spcPts val="600"/>
              </a:spcAft>
              <a:buSzPts val="1800"/>
              <a:buNone/>
            </a:pPr>
            <a:r>
              <a:rPr lang="en-US" sz="2900">
                <a:solidFill>
                  <a:schemeClr val="dk1"/>
                </a:solidFill>
              </a:rPr>
              <a:t>Manhattan distance </a:t>
            </a:r>
            <a:endParaRPr sz="2900"/>
          </a:p>
        </p:txBody>
      </p:sp>
      <p:sp>
        <p:nvSpPr>
          <p:cNvPr id="972" name="Google Shape;972;g15c1eafd189_1_2"/>
          <p:cNvSpPr txBox="1"/>
          <p:nvPr/>
        </p:nvSpPr>
        <p:spPr>
          <a:xfrm>
            <a:off x="952700" y="1299675"/>
            <a:ext cx="4428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Distance between the projection of the points on the axis </a:t>
            </a:r>
            <a:endParaRPr sz="1400" b="0" i="0" u="none" strike="noStrike" cap="none">
              <a:solidFill>
                <a:srgbClr val="000000"/>
              </a:solidFill>
              <a:latin typeface="Gill Sans"/>
              <a:ea typeface="Gill Sans"/>
              <a:cs typeface="Gill Sans"/>
              <a:sym typeface="Gill Sans"/>
            </a:endParaRPr>
          </a:p>
        </p:txBody>
      </p:sp>
      <p:sp>
        <p:nvSpPr>
          <p:cNvPr id="973" name="Google Shape;973;g15c1eafd189_1_2"/>
          <p:cNvSpPr txBox="1"/>
          <p:nvPr/>
        </p:nvSpPr>
        <p:spPr>
          <a:xfrm>
            <a:off x="1596225" y="1667275"/>
            <a:ext cx="41577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(x1,y1) and (x2,y2) are two points</a:t>
            </a:r>
            <a:endParaRPr sz="14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Manhattan Distance = |x1-x2| + |y1-y2|</a:t>
            </a:r>
            <a:endParaRPr sz="1400" b="0" i="0" u="none" strike="noStrike" cap="none">
              <a:solidFill>
                <a:srgbClr val="000000"/>
              </a:solidFill>
              <a:latin typeface="Gill Sans"/>
              <a:ea typeface="Gill Sans"/>
              <a:cs typeface="Gill Sans"/>
              <a:sym typeface="Gill Sans"/>
            </a:endParaRPr>
          </a:p>
        </p:txBody>
      </p:sp>
      <p:sp>
        <p:nvSpPr>
          <p:cNvPr id="974" name="Google Shape;974;g15c1eafd189_1_2"/>
          <p:cNvSpPr txBox="1"/>
          <p:nvPr/>
        </p:nvSpPr>
        <p:spPr>
          <a:xfrm>
            <a:off x="1405350" y="3182700"/>
            <a:ext cx="63333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2400"/>
              </a:spcBef>
              <a:spcAft>
                <a:spcPts val="600"/>
              </a:spcAft>
              <a:buClr>
                <a:srgbClr val="000000"/>
              </a:buClr>
              <a:buSzPts val="2000"/>
              <a:buFont typeface="Arial"/>
              <a:buNone/>
            </a:pPr>
            <a:r>
              <a:rPr lang="en-US" sz="2000" b="0" i="0" u="none" strike="noStrike" cap="none">
                <a:solidFill>
                  <a:schemeClr val="dk1"/>
                </a:solidFill>
                <a:latin typeface="Bookman Old Style"/>
                <a:ea typeface="Bookman Old Style"/>
                <a:cs typeface="Bookman Old Style"/>
                <a:sym typeface="Bookman Old Style"/>
              </a:rPr>
              <a:t>Manhattan distance Vs Euclidean distance</a:t>
            </a:r>
            <a:endParaRPr sz="2000" b="0" i="0" u="none" strike="noStrike" cap="none">
              <a:solidFill>
                <a:schemeClr val="dk2"/>
              </a:solidFill>
              <a:latin typeface="Bookman Old Style"/>
              <a:ea typeface="Bookman Old Style"/>
              <a:cs typeface="Bookman Old Style"/>
              <a:sym typeface="Bookman Old Style"/>
            </a:endParaRPr>
          </a:p>
        </p:txBody>
      </p:sp>
      <p:sp>
        <p:nvSpPr>
          <p:cNvPr id="975" name="Google Shape;975;g15c1eafd189_1_2"/>
          <p:cNvSpPr/>
          <p:nvPr/>
        </p:nvSpPr>
        <p:spPr>
          <a:xfrm flipH="1">
            <a:off x="1141825" y="4253825"/>
            <a:ext cx="2000100" cy="1280700"/>
          </a:xfrm>
          <a:prstGeom prst="rtTriangle">
            <a:avLst/>
          </a:prstGeom>
          <a:solidFill>
            <a:schemeClr val="l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g15c1eafd189_1_2"/>
          <p:cNvSpPr txBox="1"/>
          <p:nvPr/>
        </p:nvSpPr>
        <p:spPr>
          <a:xfrm>
            <a:off x="2195550" y="5395775"/>
            <a:ext cx="340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x</a:t>
            </a:r>
            <a:endParaRPr sz="1400" b="0" i="0" u="none" strike="noStrike" cap="none">
              <a:solidFill>
                <a:srgbClr val="000000"/>
              </a:solidFill>
              <a:latin typeface="Gill Sans"/>
              <a:ea typeface="Gill Sans"/>
              <a:cs typeface="Gill Sans"/>
              <a:sym typeface="Gill Sans"/>
            </a:endParaRPr>
          </a:p>
        </p:txBody>
      </p:sp>
      <p:sp>
        <p:nvSpPr>
          <p:cNvPr id="977" name="Google Shape;977;g15c1eafd189_1_2"/>
          <p:cNvSpPr txBox="1"/>
          <p:nvPr/>
        </p:nvSpPr>
        <p:spPr>
          <a:xfrm>
            <a:off x="3141925" y="4728000"/>
            <a:ext cx="340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y</a:t>
            </a:r>
            <a:endParaRPr sz="1400" b="0" i="0" u="none" strike="noStrike" cap="none">
              <a:solidFill>
                <a:srgbClr val="000000"/>
              </a:solidFill>
              <a:latin typeface="Gill Sans"/>
              <a:ea typeface="Gill Sans"/>
              <a:cs typeface="Gill Sans"/>
              <a:sym typeface="Gill Sans"/>
            </a:endParaRPr>
          </a:p>
        </p:txBody>
      </p:sp>
      <p:sp>
        <p:nvSpPr>
          <p:cNvPr id="978" name="Google Shape;978;g15c1eafd189_1_2"/>
          <p:cNvSpPr txBox="1"/>
          <p:nvPr/>
        </p:nvSpPr>
        <p:spPr>
          <a:xfrm>
            <a:off x="1971475" y="4527100"/>
            <a:ext cx="340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z</a:t>
            </a:r>
            <a:endParaRPr sz="1400" b="0" i="0" u="none" strike="noStrike" cap="none">
              <a:solidFill>
                <a:srgbClr val="000000"/>
              </a:solidFill>
              <a:latin typeface="Gill Sans"/>
              <a:ea typeface="Gill Sans"/>
              <a:cs typeface="Gill Sans"/>
              <a:sym typeface="Gill Sans"/>
            </a:endParaRPr>
          </a:p>
        </p:txBody>
      </p:sp>
      <p:sp>
        <p:nvSpPr>
          <p:cNvPr id="979" name="Google Shape;979;g15c1eafd189_1_2"/>
          <p:cNvSpPr txBox="1"/>
          <p:nvPr/>
        </p:nvSpPr>
        <p:spPr>
          <a:xfrm>
            <a:off x="4687675" y="4512450"/>
            <a:ext cx="24417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Euclidean distance = z</a:t>
            </a:r>
            <a:endParaRPr sz="14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Manhattan distance = x + y</a:t>
            </a:r>
            <a:endParaRPr sz="1400" b="0" i="0" u="none" strike="noStrike" cap="none">
              <a:solidFill>
                <a:srgbClr val="000000"/>
              </a:solidFill>
              <a:latin typeface="Gill Sans"/>
              <a:ea typeface="Gill Sans"/>
              <a:cs typeface="Gill Sans"/>
              <a:sym typeface="Gill Sans"/>
            </a:endParaRPr>
          </a:p>
        </p:txBody>
      </p:sp>
      <p:cxnSp>
        <p:nvCxnSpPr>
          <p:cNvPr id="980" name="Google Shape;980;g15c1eafd189_1_2"/>
          <p:cNvCxnSpPr/>
          <p:nvPr/>
        </p:nvCxnSpPr>
        <p:spPr>
          <a:xfrm>
            <a:off x="845425" y="3015988"/>
            <a:ext cx="7520400" cy="0"/>
          </a:xfrm>
          <a:prstGeom prst="straightConnector1">
            <a:avLst/>
          </a:prstGeom>
          <a:noFill/>
          <a:ln w="9525" cap="flat" cmpd="sng">
            <a:solidFill>
              <a:schemeClr val="lt2"/>
            </a:solidFill>
            <a:prstDash val="solid"/>
            <a:round/>
            <a:headEnd type="none" w="sm" len="sm"/>
            <a:tailEnd type="none" w="sm" len="sm"/>
          </a:ln>
        </p:spPr>
      </p:cxnSp>
      <p:sp>
        <p:nvSpPr>
          <p:cNvPr id="981" name="Google Shape;981;g15c1eafd189_1_2"/>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sp>
        <p:nvSpPr>
          <p:cNvPr id="982" name="Google Shape;982;g15c1eafd189_1_2"/>
          <p:cNvSpPr txBox="1"/>
          <p:nvPr/>
        </p:nvSpPr>
        <p:spPr>
          <a:xfrm>
            <a:off x="952700" y="5534525"/>
            <a:ext cx="340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A</a:t>
            </a:r>
            <a:endParaRPr sz="1400" b="0" i="0" u="none" strike="noStrike" cap="none">
              <a:solidFill>
                <a:srgbClr val="000000"/>
              </a:solidFill>
              <a:latin typeface="Gill Sans"/>
              <a:ea typeface="Gill Sans"/>
              <a:cs typeface="Gill Sans"/>
              <a:sym typeface="Gill Sans"/>
            </a:endParaRPr>
          </a:p>
        </p:txBody>
      </p:sp>
      <p:sp>
        <p:nvSpPr>
          <p:cNvPr id="983" name="Google Shape;983;g15c1eafd189_1_2"/>
          <p:cNvSpPr txBox="1"/>
          <p:nvPr/>
        </p:nvSpPr>
        <p:spPr>
          <a:xfrm>
            <a:off x="3141925" y="4001550"/>
            <a:ext cx="340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B</a:t>
            </a:r>
            <a:endParaRPr sz="1400" b="0" i="0" u="none" strike="noStrike" cap="none">
              <a:solidFill>
                <a:srgbClr val="000000"/>
              </a:solidFill>
              <a:latin typeface="Gill Sans"/>
              <a:ea typeface="Gill Sans"/>
              <a:cs typeface="Gill Sans"/>
              <a:sym typeface="Gill Sans"/>
            </a:endParaRPr>
          </a:p>
        </p:txBody>
      </p:sp>
      <p:pic>
        <p:nvPicPr>
          <p:cNvPr id="984" name="Google Shape;984;g15c1eafd189_1_2"/>
          <p:cNvPicPr preferRelativeResize="0"/>
          <p:nvPr/>
        </p:nvPicPr>
        <p:blipFill rotWithShape="1">
          <a:blip r:embed="rId3">
            <a:alphaModFix/>
          </a:blip>
          <a:srcRect/>
          <a:stretch/>
        </p:blipFill>
        <p:spPr>
          <a:xfrm>
            <a:off x="8299763" y="652950"/>
            <a:ext cx="577824" cy="577824"/>
          </a:xfrm>
          <a:prstGeom prst="rect">
            <a:avLst/>
          </a:prstGeom>
          <a:noFill/>
          <a:ln>
            <a:noFill/>
          </a:ln>
        </p:spPr>
      </p:pic>
      <p:pic>
        <p:nvPicPr>
          <p:cNvPr id="985" name="Google Shape;985;g15c1eafd189_1_2"/>
          <p:cNvPicPr preferRelativeResize="0"/>
          <p:nvPr/>
        </p:nvPicPr>
        <p:blipFill rotWithShape="1">
          <a:blip r:embed="rId4">
            <a:alphaModFix/>
          </a:blip>
          <a:srcRect/>
          <a:stretch/>
        </p:blipFill>
        <p:spPr>
          <a:xfrm>
            <a:off x="8171299" y="152400"/>
            <a:ext cx="834750" cy="423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g15a542596b1_1_1659"/>
          <p:cNvSpPr txBox="1">
            <a:spLocks noGrp="1"/>
          </p:cNvSpPr>
          <p:nvPr>
            <p:ph type="body" idx="1"/>
          </p:nvPr>
        </p:nvSpPr>
        <p:spPr>
          <a:xfrm>
            <a:off x="457200" y="260648"/>
            <a:ext cx="8229600" cy="63366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3344"/>
              <a:buNone/>
            </a:pP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t>Learning in High Dimensions</a:t>
            </a:r>
            <a:endParaRPr sz="4400"/>
          </a:p>
        </p:txBody>
      </p:sp>
      <p:sp>
        <p:nvSpPr>
          <p:cNvPr id="991" name="Google Shape;991;g15a542596b1_1_1659"/>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g157c0c62b02_0_79"/>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Inductive bias or learning bias</a:t>
            </a:r>
            <a:endParaRPr/>
          </a:p>
        </p:txBody>
      </p:sp>
      <p:sp>
        <p:nvSpPr>
          <p:cNvPr id="997" name="Google Shape;997;g157c0c62b02_0_79"/>
          <p:cNvSpPr txBox="1"/>
          <p:nvPr/>
        </p:nvSpPr>
        <p:spPr>
          <a:xfrm>
            <a:off x="1083050" y="4243950"/>
            <a:ext cx="6920400" cy="13392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292929"/>
                </a:solidFill>
                <a:highlight>
                  <a:srgbClr val="FFFFFF"/>
                </a:highlight>
                <a:latin typeface="Georgia"/>
                <a:ea typeface="Georgia"/>
                <a:cs typeface="Georgia"/>
                <a:sym typeface="Georgia"/>
              </a:rPr>
              <a:t>Example:</a:t>
            </a:r>
            <a:endParaRPr sz="1500" b="0" i="0" u="none" strike="noStrike" cap="none">
              <a:solidFill>
                <a:srgbClr val="292929"/>
              </a:solidFill>
              <a:highlight>
                <a:srgbClr val="FFFFFF"/>
              </a:highlight>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292929"/>
              </a:solidFill>
              <a:highlight>
                <a:srgbClr val="FFFFFF"/>
              </a:highlight>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292929"/>
                </a:solidFill>
                <a:highlight>
                  <a:srgbClr val="FFFFFF"/>
                </a:highlight>
                <a:latin typeface="Georgia"/>
                <a:ea typeface="Georgia"/>
                <a:cs typeface="Georgia"/>
                <a:sym typeface="Georgia"/>
              </a:rPr>
              <a:t>In the case of rotation symmetry, inductive bias could be phrased as the assumption: “Any information that is not invariant under rotations can and should be ignored”</a:t>
            </a:r>
            <a:endParaRPr sz="1400" b="0" i="0" u="none" strike="noStrike" cap="none">
              <a:solidFill>
                <a:srgbClr val="000000"/>
              </a:solidFill>
              <a:latin typeface="Arial"/>
              <a:ea typeface="Arial"/>
              <a:cs typeface="Arial"/>
              <a:sym typeface="Arial"/>
            </a:endParaRPr>
          </a:p>
        </p:txBody>
      </p:sp>
      <p:sp>
        <p:nvSpPr>
          <p:cNvPr id="998" name="Google Shape;998;g157c0c62b02_0_79"/>
          <p:cNvSpPr txBox="1"/>
          <p:nvPr/>
        </p:nvSpPr>
        <p:spPr>
          <a:xfrm>
            <a:off x="1140525" y="2684125"/>
            <a:ext cx="69204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333333"/>
                </a:solidFill>
                <a:highlight>
                  <a:srgbClr val="FCFCFC"/>
                </a:highlight>
                <a:latin typeface="Arial"/>
                <a:ea typeface="Arial"/>
                <a:cs typeface="Arial"/>
                <a:sym typeface="Arial"/>
              </a:rPr>
              <a:t>In machine learning, the term inductive bias refers to a set of (explicit or implicit) assumptions made by a learning algorithm in order to perform induction, that is, to generalize a finite set of observation (training data) into a general model of the domain.</a:t>
            </a:r>
            <a:endParaRPr sz="1200" b="0" i="0" u="none" strike="noStrike" cap="none">
              <a:solidFill>
                <a:srgbClr val="000000"/>
              </a:solidFill>
              <a:latin typeface="Arial"/>
              <a:ea typeface="Arial"/>
              <a:cs typeface="Arial"/>
              <a:sym typeface="Arial"/>
            </a:endParaRPr>
          </a:p>
        </p:txBody>
      </p:sp>
      <p:sp>
        <p:nvSpPr>
          <p:cNvPr id="999" name="Google Shape;999;g157c0c62b02_0_79"/>
          <p:cNvSpPr txBox="1"/>
          <p:nvPr/>
        </p:nvSpPr>
        <p:spPr>
          <a:xfrm>
            <a:off x="1140525" y="3336775"/>
            <a:ext cx="69204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202124"/>
                </a:solidFill>
                <a:highlight>
                  <a:srgbClr val="FFFFFF"/>
                </a:highlight>
                <a:latin typeface="Arial"/>
                <a:ea typeface="Arial"/>
                <a:cs typeface="Arial"/>
                <a:sym typeface="Arial"/>
              </a:rPr>
              <a:t>Generally, every building block and every belief that we make about the data is a form of inductive bias. Inductive biases play an important role in the ability of machine learning models to generalize to the unseen data.</a:t>
            </a:r>
            <a:endParaRPr sz="1400" b="0" i="0" u="none" strike="noStrike" cap="none">
              <a:solidFill>
                <a:srgbClr val="000000"/>
              </a:solidFill>
              <a:latin typeface="Arial"/>
              <a:ea typeface="Arial"/>
              <a:cs typeface="Arial"/>
              <a:sym typeface="Arial"/>
            </a:endParaRPr>
          </a:p>
        </p:txBody>
      </p:sp>
      <p:sp>
        <p:nvSpPr>
          <p:cNvPr id="1000" name="Google Shape;1000;g157c0c62b02_0_79"/>
          <p:cNvSpPr txBox="1"/>
          <p:nvPr/>
        </p:nvSpPr>
        <p:spPr>
          <a:xfrm>
            <a:off x="1111875" y="1618125"/>
            <a:ext cx="68628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202124"/>
                </a:solidFill>
                <a:highlight>
                  <a:srgbClr val="FFFFFF"/>
                </a:highlight>
                <a:latin typeface="Arial"/>
                <a:ea typeface="Arial"/>
                <a:cs typeface="Arial"/>
                <a:sym typeface="Arial"/>
              </a:rPr>
              <a:t>The inductive bias (also known as learning bias) of a learning algorithm is </a:t>
            </a:r>
            <a:r>
              <a:rPr lang="en-US" sz="1200" b="1" i="0" u="none" strike="noStrike" cap="none">
                <a:solidFill>
                  <a:srgbClr val="202124"/>
                </a:solidFill>
                <a:highlight>
                  <a:srgbClr val="FFFFFF"/>
                </a:highlight>
                <a:latin typeface="Arial"/>
                <a:ea typeface="Arial"/>
                <a:cs typeface="Arial"/>
                <a:sym typeface="Arial"/>
              </a:rPr>
              <a:t>the set of assumptions that the learner uses to predict outputs of given inputs that it has not encountered</a:t>
            </a:r>
            <a:r>
              <a:rPr lang="en-US" sz="1200" b="0" i="0" u="none" strike="noStrike" cap="none">
                <a:solidFill>
                  <a:srgbClr val="202124"/>
                </a:solidFill>
                <a:highlight>
                  <a:srgbClr val="FFFFFF"/>
                </a:highlight>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01" name="Google Shape;1001;g157c0c62b02_0_79"/>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002" name="Google Shape;1002;g157c0c62b02_0_79"/>
          <p:cNvPicPr preferRelativeResize="0"/>
          <p:nvPr/>
        </p:nvPicPr>
        <p:blipFill rotWithShape="1">
          <a:blip r:embed="rId3">
            <a:alphaModFix/>
          </a:blip>
          <a:srcRect/>
          <a:stretch/>
        </p:blipFill>
        <p:spPr>
          <a:xfrm>
            <a:off x="8299763" y="652950"/>
            <a:ext cx="577824" cy="577824"/>
          </a:xfrm>
          <a:prstGeom prst="rect">
            <a:avLst/>
          </a:prstGeom>
          <a:noFill/>
          <a:ln>
            <a:noFill/>
          </a:ln>
        </p:spPr>
      </p:pic>
      <p:pic>
        <p:nvPicPr>
          <p:cNvPr id="1003" name="Google Shape;1003;g157c0c62b02_0_79"/>
          <p:cNvPicPr preferRelativeResize="0"/>
          <p:nvPr/>
        </p:nvPicPr>
        <p:blipFill rotWithShape="1">
          <a:blip r:embed="rId4">
            <a:alphaModFix/>
          </a:blip>
          <a:srcRect/>
          <a:stretch/>
        </p:blipFill>
        <p:spPr>
          <a:xfrm>
            <a:off x="8171299" y="152400"/>
            <a:ext cx="834750" cy="423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66abae323e_0_5"/>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Τhe artificial intelligence structure</a:t>
            </a:r>
            <a:endParaRPr/>
          </a:p>
        </p:txBody>
      </p:sp>
      <p:pic>
        <p:nvPicPr>
          <p:cNvPr id="235" name="Google Shape;235;g166abae323e_0_5"/>
          <p:cNvPicPr preferRelativeResize="0"/>
          <p:nvPr/>
        </p:nvPicPr>
        <p:blipFill rotWithShape="1">
          <a:blip r:embed="rId3">
            <a:alphaModFix/>
          </a:blip>
          <a:srcRect/>
          <a:stretch/>
        </p:blipFill>
        <p:spPr>
          <a:xfrm>
            <a:off x="4738025" y="1690850"/>
            <a:ext cx="3390775" cy="3261800"/>
          </a:xfrm>
          <a:prstGeom prst="rect">
            <a:avLst/>
          </a:prstGeom>
          <a:noFill/>
          <a:ln>
            <a:noFill/>
          </a:ln>
        </p:spPr>
      </p:pic>
      <p:sp>
        <p:nvSpPr>
          <p:cNvPr id="236" name="Google Shape;236;g166abae323e_0_5"/>
          <p:cNvSpPr txBox="1"/>
          <p:nvPr/>
        </p:nvSpPr>
        <p:spPr>
          <a:xfrm>
            <a:off x="868600" y="1911675"/>
            <a:ext cx="29400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202124"/>
                </a:solidFill>
                <a:highlight>
                  <a:srgbClr val="FFFFFF"/>
                </a:highlight>
                <a:latin typeface="Georgia"/>
                <a:ea typeface="Georgia"/>
                <a:cs typeface="Georgia"/>
                <a:sym typeface="Georgia"/>
              </a:rPr>
              <a:t>Data mining</a:t>
            </a:r>
            <a:r>
              <a:rPr lang="en-US" sz="1100" b="0" i="0" u="none" strike="noStrike" cap="none">
                <a:solidFill>
                  <a:srgbClr val="202124"/>
                </a:solidFill>
                <a:highlight>
                  <a:srgbClr val="FFFFFF"/>
                </a:highlight>
                <a:latin typeface="Georgia"/>
                <a:ea typeface="Georgia"/>
                <a:cs typeface="Georgia"/>
                <a:sym typeface="Georgia"/>
              </a:rPr>
              <a:t> is the process of finding anomalies, patterns and correlations within large data sets to predict outcomes. </a:t>
            </a:r>
            <a:endParaRPr sz="1300" b="0" i="0" u="none" strike="noStrike" cap="none">
              <a:solidFill>
                <a:srgbClr val="000000"/>
              </a:solidFill>
              <a:latin typeface="Georgia"/>
              <a:ea typeface="Georgia"/>
              <a:cs typeface="Georgia"/>
              <a:sym typeface="Georgia"/>
            </a:endParaRPr>
          </a:p>
        </p:txBody>
      </p:sp>
      <p:cxnSp>
        <p:nvCxnSpPr>
          <p:cNvPr id="237" name="Google Shape;237;g166abae323e_0_5"/>
          <p:cNvCxnSpPr>
            <a:stCxn id="236" idx="3"/>
          </p:cNvCxnSpPr>
          <p:nvPr/>
        </p:nvCxnSpPr>
        <p:spPr>
          <a:xfrm>
            <a:off x="3808600" y="2258025"/>
            <a:ext cx="1011600" cy="404400"/>
          </a:xfrm>
          <a:prstGeom prst="straightConnector1">
            <a:avLst/>
          </a:prstGeom>
          <a:noFill/>
          <a:ln w="9525" cap="flat" cmpd="sng">
            <a:solidFill>
              <a:schemeClr val="dk1"/>
            </a:solidFill>
            <a:prstDash val="solid"/>
            <a:round/>
            <a:headEnd type="none" w="sm" len="sm"/>
            <a:tailEnd type="triangle" w="med" len="med"/>
          </a:ln>
        </p:spPr>
      </p:cxnSp>
      <p:sp>
        <p:nvSpPr>
          <p:cNvPr id="238" name="Google Shape;238;g166abae323e_0_5"/>
          <p:cNvSpPr txBox="1"/>
          <p:nvPr/>
        </p:nvSpPr>
        <p:spPr>
          <a:xfrm>
            <a:off x="1267600" y="4189250"/>
            <a:ext cx="3000000" cy="1369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222222"/>
                </a:solidFill>
                <a:highlight>
                  <a:srgbClr val="FFFFFF"/>
                </a:highlight>
                <a:latin typeface="Georgia"/>
                <a:ea typeface="Georgia"/>
                <a:cs typeface="Georgia"/>
                <a:sym typeface="Georgia"/>
              </a:rPr>
              <a:t>Big Data</a:t>
            </a:r>
            <a:r>
              <a:rPr lang="en-US" sz="1100" b="0" i="0" u="none" strike="noStrike" cap="none">
                <a:solidFill>
                  <a:srgbClr val="222222"/>
                </a:solidFill>
                <a:highlight>
                  <a:srgbClr val="FFFFFF"/>
                </a:highlight>
                <a:latin typeface="Georgia"/>
                <a:ea typeface="Georgia"/>
                <a:cs typeface="Georgia"/>
                <a:sym typeface="Georgia"/>
              </a:rPr>
              <a:t> is a collection of data that is huge in volume, yet growing exponentially with time. It is data with so large size and complexity that none of traditional data management tools can store it or process it efficiently. Big data is also data but with huge size.</a:t>
            </a:r>
            <a:endParaRPr sz="1100" b="0" i="0" u="none" strike="noStrike" cap="none">
              <a:solidFill>
                <a:srgbClr val="000000"/>
              </a:solidFill>
              <a:latin typeface="Georgia"/>
              <a:ea typeface="Georgia"/>
              <a:cs typeface="Georgia"/>
              <a:sym typeface="Georgia"/>
            </a:endParaRPr>
          </a:p>
        </p:txBody>
      </p:sp>
      <p:cxnSp>
        <p:nvCxnSpPr>
          <p:cNvPr id="239" name="Google Shape;239;g166abae323e_0_5"/>
          <p:cNvCxnSpPr>
            <a:stCxn id="238" idx="3"/>
          </p:cNvCxnSpPr>
          <p:nvPr/>
        </p:nvCxnSpPr>
        <p:spPr>
          <a:xfrm rot="10800000" flipH="1">
            <a:off x="4267600" y="4511150"/>
            <a:ext cx="1543200" cy="363000"/>
          </a:xfrm>
          <a:prstGeom prst="straightConnector1">
            <a:avLst/>
          </a:prstGeom>
          <a:noFill/>
          <a:ln w="9525" cap="flat" cmpd="sng">
            <a:solidFill>
              <a:schemeClr val="dk1"/>
            </a:solidFill>
            <a:prstDash val="solid"/>
            <a:round/>
            <a:headEnd type="none" w="sm" len="sm"/>
            <a:tailEnd type="triangle" w="med" len="med"/>
          </a:ln>
        </p:spPr>
      </p:cxnSp>
      <p:sp>
        <p:nvSpPr>
          <p:cNvPr id="240" name="Google Shape;240;g166abae323e_0_5"/>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241" name="Google Shape;241;g166abae323e_0_5"/>
          <p:cNvPicPr preferRelativeResize="0"/>
          <p:nvPr/>
        </p:nvPicPr>
        <p:blipFill rotWithShape="1">
          <a:blip r:embed="rId4">
            <a:alphaModFix/>
          </a:blip>
          <a:srcRect/>
          <a:stretch/>
        </p:blipFill>
        <p:spPr>
          <a:xfrm>
            <a:off x="8299763" y="652950"/>
            <a:ext cx="577824" cy="577824"/>
          </a:xfrm>
          <a:prstGeom prst="rect">
            <a:avLst/>
          </a:prstGeom>
          <a:noFill/>
          <a:ln>
            <a:noFill/>
          </a:ln>
        </p:spPr>
      </p:pic>
      <p:pic>
        <p:nvPicPr>
          <p:cNvPr id="242" name="Google Shape;242;g166abae323e_0_5"/>
          <p:cNvPicPr preferRelativeResize="0"/>
          <p:nvPr/>
        </p:nvPicPr>
        <p:blipFill rotWithShape="1">
          <a:blip r:embed="rId5">
            <a:alphaModFix/>
          </a:blip>
          <a:srcRect/>
          <a:stretch/>
        </p:blipFill>
        <p:spPr>
          <a:xfrm>
            <a:off x="8171299" y="152400"/>
            <a:ext cx="834750" cy="4233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g157c0c62b02_0_85"/>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SzPct val="62500"/>
              <a:buNone/>
            </a:pPr>
            <a:r>
              <a:rPr lang="en-US"/>
              <a:t>Classifier Performance and Dimensionality </a:t>
            </a:r>
            <a:endParaRPr/>
          </a:p>
        </p:txBody>
      </p:sp>
      <p:pic>
        <p:nvPicPr>
          <p:cNvPr id="1009" name="Google Shape;1009;g157c0c62b02_0_85"/>
          <p:cNvPicPr preferRelativeResize="0"/>
          <p:nvPr/>
        </p:nvPicPr>
        <p:blipFill rotWithShape="1">
          <a:blip r:embed="rId3">
            <a:alphaModFix/>
          </a:blip>
          <a:srcRect/>
          <a:stretch/>
        </p:blipFill>
        <p:spPr>
          <a:xfrm>
            <a:off x="315500" y="1521225"/>
            <a:ext cx="4728800" cy="2862850"/>
          </a:xfrm>
          <a:prstGeom prst="rect">
            <a:avLst/>
          </a:prstGeom>
          <a:noFill/>
          <a:ln>
            <a:noFill/>
          </a:ln>
        </p:spPr>
      </p:pic>
      <p:sp>
        <p:nvSpPr>
          <p:cNvPr id="1010" name="Google Shape;1010;g157c0c62b02_0_85"/>
          <p:cNvSpPr txBox="1"/>
          <p:nvPr/>
        </p:nvSpPr>
        <p:spPr>
          <a:xfrm>
            <a:off x="5196350" y="1827200"/>
            <a:ext cx="3704700" cy="831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02124"/>
                </a:solidFill>
                <a:highlight>
                  <a:srgbClr val="FFFFFF"/>
                </a:highlight>
                <a:latin typeface="Arial"/>
                <a:ea typeface="Arial"/>
                <a:cs typeface="Arial"/>
                <a:sym typeface="Arial"/>
              </a:rPr>
              <a:t> The sample density decreases exponentially with the increase of the dimensionality</a:t>
            </a:r>
            <a:endParaRPr sz="1600" b="0" i="0" u="none" strike="noStrike" cap="none">
              <a:solidFill>
                <a:srgbClr val="000000"/>
              </a:solidFill>
              <a:latin typeface="Arial"/>
              <a:ea typeface="Arial"/>
              <a:cs typeface="Arial"/>
              <a:sym typeface="Arial"/>
            </a:endParaRPr>
          </a:p>
        </p:txBody>
      </p:sp>
      <p:sp>
        <p:nvSpPr>
          <p:cNvPr id="1011" name="Google Shape;1011;g157c0c62b02_0_85"/>
          <p:cNvSpPr txBox="1"/>
          <p:nvPr/>
        </p:nvSpPr>
        <p:spPr>
          <a:xfrm>
            <a:off x="5497675" y="2658500"/>
            <a:ext cx="3151200" cy="1477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02124"/>
                </a:solidFill>
                <a:highlight>
                  <a:srgbClr val="FFFFFF"/>
                </a:highlight>
                <a:latin typeface="Arial"/>
                <a:ea typeface="Arial"/>
                <a:cs typeface="Arial"/>
                <a:sym typeface="Arial"/>
              </a:rPr>
              <a:t>When we keep adding features without increasing the number of training samples as well, the dimensionality of the feature space grows and becomes sparser and sparser.</a:t>
            </a:r>
            <a:endParaRPr sz="1400" b="0" i="0" u="none" strike="noStrike" cap="none">
              <a:solidFill>
                <a:srgbClr val="000000"/>
              </a:solidFill>
              <a:latin typeface="Arial"/>
              <a:ea typeface="Arial"/>
              <a:cs typeface="Arial"/>
              <a:sym typeface="Arial"/>
            </a:endParaRPr>
          </a:p>
        </p:txBody>
      </p:sp>
      <p:sp>
        <p:nvSpPr>
          <p:cNvPr id="1012" name="Google Shape;1012;g157c0c62b02_0_85"/>
          <p:cNvSpPr txBox="1"/>
          <p:nvPr/>
        </p:nvSpPr>
        <p:spPr>
          <a:xfrm>
            <a:off x="1398300" y="4762300"/>
            <a:ext cx="6347400" cy="12621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02124"/>
                </a:solidFill>
                <a:highlight>
                  <a:srgbClr val="FFFFFF"/>
                </a:highlight>
                <a:latin typeface="Arial"/>
                <a:ea typeface="Arial"/>
                <a:cs typeface="Arial"/>
                <a:sym typeface="Arial"/>
              </a:rPr>
              <a:t>Solution</a:t>
            </a:r>
            <a:endParaRPr sz="1400" b="0" i="0" u="none" strike="noStrike" cap="none">
              <a:solidFill>
                <a:srgbClr val="202124"/>
              </a:solidFill>
              <a:highlight>
                <a:srgbClr val="FFFFFF"/>
              </a:highlight>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02124"/>
                </a:solidFill>
                <a:highlight>
                  <a:srgbClr val="FFFFFF"/>
                </a:highlight>
                <a:latin typeface="Arial"/>
                <a:ea typeface="Arial"/>
                <a:cs typeface="Arial"/>
                <a:sym typeface="Arial"/>
              </a:rPr>
              <a:t> </a:t>
            </a:r>
            <a:endParaRPr sz="1400" b="0" i="0" u="none" strike="noStrike" cap="none">
              <a:solidFill>
                <a:srgbClr val="202124"/>
              </a:solidFill>
              <a:highlight>
                <a:srgbClr val="FFFFFF"/>
              </a:highlight>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202124"/>
                </a:solidFill>
                <a:highlight>
                  <a:srgbClr val="FFFFFF"/>
                </a:highlight>
                <a:latin typeface="Arial"/>
                <a:ea typeface="Arial"/>
                <a:cs typeface="Arial"/>
                <a:sym typeface="Arial"/>
              </a:rPr>
              <a:t>Dimensionality reduction</a:t>
            </a:r>
            <a:r>
              <a:rPr lang="en-US" sz="1400" b="0" i="0" u="none" strike="noStrike" cap="none">
                <a:solidFill>
                  <a:srgbClr val="202124"/>
                </a:solidFill>
                <a:highlight>
                  <a:srgbClr val="FFFFFF"/>
                </a:highlight>
                <a:latin typeface="Arial"/>
                <a:ea typeface="Arial"/>
                <a:cs typeface="Arial"/>
                <a:sym typeface="Arial"/>
              </a:rPr>
              <a:t>: </a:t>
            </a:r>
            <a:r>
              <a:rPr lang="en-US" sz="1400" b="0" i="0" u="none" strike="noStrike" cap="none">
                <a:solidFill>
                  <a:srgbClr val="202122"/>
                </a:solidFill>
                <a:highlight>
                  <a:srgbClr val="FFFFFF"/>
                </a:highlight>
                <a:latin typeface="Arial"/>
                <a:ea typeface="Arial"/>
                <a:cs typeface="Arial"/>
                <a:sym typeface="Arial"/>
              </a:rPr>
              <a:t> transformation of data from a high-dimensional space into a low-dimensional space so that the low-dimensional representation retains some meaningful properties of the original data</a:t>
            </a:r>
            <a:endParaRPr sz="1400" b="0" i="0" u="none" strike="noStrike" cap="none">
              <a:solidFill>
                <a:srgbClr val="000000"/>
              </a:solidFill>
              <a:latin typeface="Arial"/>
              <a:ea typeface="Arial"/>
              <a:cs typeface="Arial"/>
              <a:sym typeface="Arial"/>
            </a:endParaRPr>
          </a:p>
        </p:txBody>
      </p:sp>
      <p:sp>
        <p:nvSpPr>
          <p:cNvPr id="1013" name="Google Shape;1013;g157c0c62b02_0_85"/>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014" name="Google Shape;1014;g157c0c62b02_0_85"/>
          <p:cNvPicPr preferRelativeResize="0"/>
          <p:nvPr/>
        </p:nvPicPr>
        <p:blipFill rotWithShape="1">
          <a:blip r:embed="rId4">
            <a:alphaModFix/>
          </a:blip>
          <a:srcRect/>
          <a:stretch/>
        </p:blipFill>
        <p:spPr>
          <a:xfrm>
            <a:off x="8299763" y="652950"/>
            <a:ext cx="577824" cy="577824"/>
          </a:xfrm>
          <a:prstGeom prst="rect">
            <a:avLst/>
          </a:prstGeom>
          <a:noFill/>
          <a:ln>
            <a:noFill/>
          </a:ln>
        </p:spPr>
      </p:pic>
      <p:pic>
        <p:nvPicPr>
          <p:cNvPr id="1015" name="Google Shape;1015;g157c0c62b02_0_85"/>
          <p:cNvPicPr preferRelativeResize="0"/>
          <p:nvPr/>
        </p:nvPicPr>
        <p:blipFill rotWithShape="1">
          <a:blip r:embed="rId5">
            <a:alphaModFix/>
          </a:blip>
          <a:srcRect/>
          <a:stretch/>
        </p:blipFill>
        <p:spPr>
          <a:xfrm>
            <a:off x="8171299" y="152400"/>
            <a:ext cx="834750" cy="423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g157c0c62b02_0_101"/>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Euclidean data Vs Non-Euclidean data </a:t>
            </a:r>
            <a:endParaRPr/>
          </a:p>
        </p:txBody>
      </p:sp>
      <p:sp>
        <p:nvSpPr>
          <p:cNvPr id="1021" name="Google Shape;1021;g157c0c62b02_0_101"/>
          <p:cNvSpPr txBox="1"/>
          <p:nvPr/>
        </p:nvSpPr>
        <p:spPr>
          <a:xfrm>
            <a:off x="883350" y="3949450"/>
            <a:ext cx="3000000" cy="1416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02124"/>
                </a:solidFill>
                <a:highlight>
                  <a:srgbClr val="FFFFFF"/>
                </a:highlight>
                <a:latin typeface="Arial"/>
                <a:ea typeface="Arial"/>
                <a:cs typeface="Arial"/>
                <a:sym typeface="Arial"/>
              </a:rPr>
              <a:t>Euclidean data</a:t>
            </a:r>
            <a:r>
              <a:rPr lang="en-US" sz="1400" b="0" i="0" u="none" strike="noStrike" cap="none">
                <a:solidFill>
                  <a:srgbClr val="202124"/>
                </a:solidFill>
                <a:highlight>
                  <a:srgbClr val="FFFFFF"/>
                </a:highlight>
                <a:latin typeface="Arial"/>
                <a:ea typeface="Arial"/>
                <a:cs typeface="Arial"/>
                <a:sym typeface="Arial"/>
              </a:rPr>
              <a:t>: data which is sensibly modelled as being plotted in n-dimensional linear space, for example image files </a:t>
            </a:r>
            <a:r>
              <a:rPr lang="en-US" sz="1200" b="0" i="0" u="none" strike="noStrike" cap="none">
                <a:solidFill>
                  <a:srgbClr val="202124"/>
                </a:solidFill>
                <a:highlight>
                  <a:srgbClr val="FFFFFF"/>
                </a:highlight>
                <a:latin typeface="Arial"/>
                <a:ea typeface="Arial"/>
                <a:cs typeface="Arial"/>
                <a:sym typeface="Arial"/>
              </a:rPr>
              <a:t>where the x and y coordinates refer to the location of each pixel</a:t>
            </a:r>
            <a:endParaRPr sz="1400" b="0" i="0" u="none" strike="noStrike" cap="none">
              <a:solidFill>
                <a:srgbClr val="000000"/>
              </a:solidFill>
              <a:latin typeface="Arial"/>
              <a:ea typeface="Arial"/>
              <a:cs typeface="Arial"/>
              <a:sym typeface="Arial"/>
            </a:endParaRPr>
          </a:p>
        </p:txBody>
      </p:sp>
      <p:sp>
        <p:nvSpPr>
          <p:cNvPr id="1022" name="Google Shape;1022;g157c0c62b02_0_101"/>
          <p:cNvSpPr txBox="1"/>
          <p:nvPr/>
        </p:nvSpPr>
        <p:spPr>
          <a:xfrm>
            <a:off x="1597975" y="1784425"/>
            <a:ext cx="5593200" cy="14160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02124"/>
                </a:solidFill>
                <a:highlight>
                  <a:srgbClr val="FFFFFF"/>
                </a:highlight>
                <a:latin typeface="Arial"/>
                <a:ea typeface="Arial"/>
                <a:cs typeface="Arial"/>
                <a:sym typeface="Arial"/>
              </a:rPr>
              <a:t>Euclidean geometry</a:t>
            </a:r>
            <a:r>
              <a:rPr lang="en-US" sz="1600" b="0" i="0" u="none" strike="noStrike" cap="none">
                <a:solidFill>
                  <a:srgbClr val="202124"/>
                </a:solidFill>
                <a:highlight>
                  <a:srgbClr val="FFFFFF"/>
                </a:highlight>
                <a:latin typeface="Arial"/>
                <a:ea typeface="Arial"/>
                <a:cs typeface="Arial"/>
                <a:sym typeface="Arial"/>
              </a:rPr>
              <a:t> seeks to understand the geometry of flat, two-dimensional spaces. </a:t>
            </a:r>
            <a:endParaRPr sz="1600" b="0" i="0" u="none" strike="noStrike" cap="none">
              <a:solidFill>
                <a:srgbClr val="202124"/>
              </a:solidFill>
              <a:highlight>
                <a:srgbClr val="FFFFFF"/>
              </a:highlight>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202124"/>
              </a:solidFill>
              <a:highlight>
                <a:srgbClr val="FFFFFF"/>
              </a:highlight>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02124"/>
                </a:solidFill>
                <a:highlight>
                  <a:srgbClr val="FFFFFF"/>
                </a:highlight>
                <a:latin typeface="Arial"/>
                <a:ea typeface="Arial"/>
                <a:cs typeface="Arial"/>
                <a:sym typeface="Arial"/>
              </a:rPr>
              <a:t>Non-Euclidean geometry</a:t>
            </a:r>
            <a:r>
              <a:rPr lang="en-US" sz="1600" b="0" i="0" u="none" strike="noStrike" cap="none">
                <a:solidFill>
                  <a:srgbClr val="202124"/>
                </a:solidFill>
                <a:highlight>
                  <a:srgbClr val="FFFFFF"/>
                </a:highlight>
                <a:latin typeface="Arial"/>
                <a:ea typeface="Arial"/>
                <a:cs typeface="Arial"/>
                <a:sym typeface="Arial"/>
              </a:rPr>
              <a:t> studies curved, rather than flat, surfaces.</a:t>
            </a:r>
            <a:endParaRPr sz="1600" b="0" i="0" u="none" strike="noStrike" cap="none">
              <a:solidFill>
                <a:srgbClr val="000000"/>
              </a:solidFill>
              <a:latin typeface="Arial"/>
              <a:ea typeface="Arial"/>
              <a:cs typeface="Arial"/>
              <a:sym typeface="Arial"/>
            </a:endParaRPr>
          </a:p>
        </p:txBody>
      </p:sp>
      <p:sp>
        <p:nvSpPr>
          <p:cNvPr id="1023" name="Google Shape;1023;g157c0c62b02_0_101"/>
          <p:cNvSpPr txBox="1"/>
          <p:nvPr/>
        </p:nvSpPr>
        <p:spPr>
          <a:xfrm>
            <a:off x="5157950" y="3595450"/>
            <a:ext cx="3204900" cy="212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02124"/>
                </a:solidFill>
                <a:highlight>
                  <a:srgbClr val="FFFFFF"/>
                </a:highlight>
                <a:latin typeface="Arial"/>
                <a:ea typeface="Arial"/>
                <a:cs typeface="Arial"/>
                <a:sym typeface="Arial"/>
              </a:rPr>
              <a:t>Non-Euclidean data</a:t>
            </a:r>
            <a:r>
              <a:rPr lang="en-US" sz="1400" b="0" i="0" u="none" strike="noStrike" cap="none">
                <a:solidFill>
                  <a:srgbClr val="202124"/>
                </a:solidFill>
                <a:highlight>
                  <a:srgbClr val="FFFFFF"/>
                </a:highlight>
                <a:latin typeface="Arial"/>
                <a:ea typeface="Arial"/>
                <a:cs typeface="Arial"/>
                <a:sym typeface="Arial"/>
              </a:rPr>
              <a:t>: </a:t>
            </a:r>
            <a:r>
              <a:rPr lang="en-US" sz="1400" b="0" i="0" u="none" strike="noStrike" cap="none">
                <a:solidFill>
                  <a:srgbClr val="282829"/>
                </a:solidFill>
                <a:highlight>
                  <a:srgbClr val="FFFFFF"/>
                </a:highlight>
                <a:latin typeface="Arial"/>
                <a:ea typeface="Arial"/>
                <a:cs typeface="Arial"/>
                <a:sym typeface="Arial"/>
              </a:rPr>
              <a:t>refers to a set of data points which do not fit into 2-dimensional space (for example: manifolds or spherical graphs where you have more than two positional coordinate axes and subsequently you need more than two coordinate values to specify the position of each data point</a:t>
            </a:r>
            <a:endParaRPr sz="1400" b="0" i="0" u="none" strike="noStrike" cap="none">
              <a:solidFill>
                <a:srgbClr val="000000"/>
              </a:solidFill>
              <a:latin typeface="Arial"/>
              <a:ea typeface="Arial"/>
              <a:cs typeface="Arial"/>
              <a:sym typeface="Arial"/>
            </a:endParaRPr>
          </a:p>
        </p:txBody>
      </p:sp>
      <p:sp>
        <p:nvSpPr>
          <p:cNvPr id="1024" name="Google Shape;1024;g157c0c62b02_0_101"/>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025" name="Google Shape;1025;g157c0c62b02_0_101"/>
          <p:cNvPicPr preferRelativeResize="0"/>
          <p:nvPr/>
        </p:nvPicPr>
        <p:blipFill rotWithShape="1">
          <a:blip r:embed="rId3">
            <a:alphaModFix/>
          </a:blip>
          <a:srcRect/>
          <a:stretch/>
        </p:blipFill>
        <p:spPr>
          <a:xfrm>
            <a:off x="8299763" y="652950"/>
            <a:ext cx="577824" cy="577824"/>
          </a:xfrm>
          <a:prstGeom prst="rect">
            <a:avLst/>
          </a:prstGeom>
          <a:noFill/>
          <a:ln>
            <a:noFill/>
          </a:ln>
        </p:spPr>
      </p:pic>
      <p:pic>
        <p:nvPicPr>
          <p:cNvPr id="1026" name="Google Shape;1026;g157c0c62b02_0_101"/>
          <p:cNvPicPr preferRelativeResize="0"/>
          <p:nvPr/>
        </p:nvPicPr>
        <p:blipFill rotWithShape="1">
          <a:blip r:embed="rId4">
            <a:alphaModFix/>
          </a:blip>
          <a:srcRect/>
          <a:stretch/>
        </p:blipFill>
        <p:spPr>
          <a:xfrm>
            <a:off x="8171299" y="152400"/>
            <a:ext cx="834750" cy="423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Google Shape;1031;g15a542596b1_1_1663"/>
          <p:cNvSpPr txBox="1">
            <a:spLocks noGrp="1"/>
          </p:cNvSpPr>
          <p:nvPr>
            <p:ph type="body" idx="1"/>
          </p:nvPr>
        </p:nvSpPr>
        <p:spPr>
          <a:xfrm>
            <a:off x="457200" y="260648"/>
            <a:ext cx="8229600" cy="63366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3344"/>
              <a:buNone/>
            </a:pP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t>Geometric Deep Learning </a:t>
            </a:r>
            <a:endParaRPr sz="4400"/>
          </a:p>
          <a:p>
            <a:pPr marL="0" lvl="0" indent="0" algn="ctr" rtl="0">
              <a:lnSpc>
                <a:spcPct val="100000"/>
              </a:lnSpc>
              <a:spcBef>
                <a:spcPts val="0"/>
              </a:spcBef>
              <a:spcAft>
                <a:spcPts val="0"/>
              </a:spcAft>
              <a:buSzPts val="3344"/>
              <a:buNone/>
            </a:pPr>
            <a:r>
              <a:rPr lang="en-US" sz="4400"/>
              <a:t>Models</a:t>
            </a:r>
            <a:endParaRPr sz="4400"/>
          </a:p>
        </p:txBody>
      </p:sp>
      <p:sp>
        <p:nvSpPr>
          <p:cNvPr id="1032" name="Google Shape;1032;g15a542596b1_1_1663"/>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g157c0c62b02_0_119"/>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CNN</a:t>
            </a:r>
            <a:endParaRPr/>
          </a:p>
        </p:txBody>
      </p:sp>
      <p:sp>
        <p:nvSpPr>
          <p:cNvPr id="1038" name="Google Shape;1038;g157c0c62b02_0_119"/>
          <p:cNvSpPr txBox="1"/>
          <p:nvPr/>
        </p:nvSpPr>
        <p:spPr>
          <a:xfrm>
            <a:off x="630650" y="1483675"/>
            <a:ext cx="3585600" cy="1339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highlight>
                  <a:srgbClr val="FFFFFF"/>
                </a:highlight>
                <a:latin typeface="Georgia"/>
                <a:ea typeface="Georgia"/>
                <a:cs typeface="Georgia"/>
                <a:sym typeface="Georgia"/>
              </a:rPr>
              <a:t>A Convolutional Neural Network, also known as CNN or ConvNet, is a class of </a:t>
            </a:r>
            <a:r>
              <a:rPr lang="en-US" sz="1500" b="0" i="0" u="none" strike="noStrike" cap="none">
                <a:solidFill>
                  <a:schemeClr val="dk1"/>
                </a:solidFill>
                <a:highlight>
                  <a:srgbClr val="FFFFFF"/>
                </a:highlight>
                <a:uFill>
                  <a:noFill/>
                </a:uFill>
                <a:latin typeface="Georgia"/>
                <a:ea typeface="Georgia"/>
                <a:cs typeface="Georgia"/>
                <a:sym typeface="Georgia"/>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neural networks</a:t>
            </a:r>
            <a:r>
              <a:rPr lang="en-US" sz="1500" b="0" i="0" u="none" strike="noStrike" cap="none">
                <a:solidFill>
                  <a:schemeClr val="dk1"/>
                </a:solidFill>
                <a:highlight>
                  <a:srgbClr val="FFFFFF"/>
                </a:highlight>
                <a:latin typeface="Georgia"/>
                <a:ea typeface="Georgia"/>
                <a:cs typeface="Georgia"/>
                <a:sym typeface="Georgia"/>
              </a:rPr>
              <a:t> that specializes in processing data that has a grid-like topology, such as an image.</a:t>
            </a:r>
            <a:endParaRPr sz="1400" b="0" i="0" u="none" strike="noStrike" cap="none">
              <a:solidFill>
                <a:schemeClr val="dk1"/>
              </a:solidFill>
              <a:latin typeface="Arial"/>
              <a:ea typeface="Arial"/>
              <a:cs typeface="Arial"/>
              <a:sym typeface="Arial"/>
            </a:endParaRPr>
          </a:p>
        </p:txBody>
      </p:sp>
      <p:pic>
        <p:nvPicPr>
          <p:cNvPr id="1039" name="Google Shape;1039;g157c0c62b02_0_119"/>
          <p:cNvPicPr preferRelativeResize="0"/>
          <p:nvPr/>
        </p:nvPicPr>
        <p:blipFill rotWithShape="1">
          <a:blip r:embed="rId4">
            <a:alphaModFix/>
          </a:blip>
          <a:srcRect/>
          <a:stretch/>
        </p:blipFill>
        <p:spPr>
          <a:xfrm>
            <a:off x="4959150" y="1218900"/>
            <a:ext cx="3238325" cy="1868750"/>
          </a:xfrm>
          <a:prstGeom prst="rect">
            <a:avLst/>
          </a:prstGeom>
          <a:noFill/>
          <a:ln>
            <a:noFill/>
          </a:ln>
        </p:spPr>
      </p:pic>
      <p:pic>
        <p:nvPicPr>
          <p:cNvPr id="1040" name="Google Shape;1040;g157c0c62b02_0_119"/>
          <p:cNvPicPr preferRelativeResize="0"/>
          <p:nvPr/>
        </p:nvPicPr>
        <p:blipFill rotWithShape="1">
          <a:blip r:embed="rId5">
            <a:alphaModFix/>
          </a:blip>
          <a:srcRect/>
          <a:stretch/>
        </p:blipFill>
        <p:spPr>
          <a:xfrm>
            <a:off x="788050" y="3429000"/>
            <a:ext cx="7452912" cy="2845350"/>
          </a:xfrm>
          <a:prstGeom prst="rect">
            <a:avLst/>
          </a:prstGeom>
          <a:noFill/>
          <a:ln>
            <a:noFill/>
          </a:ln>
        </p:spPr>
      </p:pic>
      <p:sp>
        <p:nvSpPr>
          <p:cNvPr id="1041" name="Google Shape;1041;g157c0c62b02_0_119"/>
          <p:cNvSpPr txBox="1"/>
          <p:nvPr/>
        </p:nvSpPr>
        <p:spPr>
          <a:xfrm>
            <a:off x="2140800" y="3310700"/>
            <a:ext cx="48624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202124"/>
                </a:solidFill>
                <a:highlight>
                  <a:srgbClr val="FFFFFF"/>
                </a:highlight>
                <a:latin typeface="Arial"/>
                <a:ea typeface="Arial"/>
                <a:cs typeface="Arial"/>
                <a:sym typeface="Arial"/>
              </a:rPr>
              <a:t>A CNN typically has three layers: </a:t>
            </a:r>
            <a:r>
              <a:rPr lang="en-US" sz="1200" b="1" i="0" u="none" strike="noStrike" cap="none">
                <a:solidFill>
                  <a:srgbClr val="202124"/>
                </a:solidFill>
                <a:highlight>
                  <a:srgbClr val="FFFFFF"/>
                </a:highlight>
                <a:latin typeface="Arial"/>
                <a:ea typeface="Arial"/>
                <a:cs typeface="Arial"/>
                <a:sym typeface="Arial"/>
              </a:rPr>
              <a:t>a convolutional layer, a pooling layer, and a fully connected layer</a:t>
            </a:r>
            <a:r>
              <a:rPr lang="en-US" sz="1200" b="0" i="0" u="none" strike="noStrike" cap="none">
                <a:solidFill>
                  <a:srgbClr val="202124"/>
                </a:solidFill>
                <a:highlight>
                  <a:srgbClr val="FFFFFF"/>
                </a:highlight>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42" name="Google Shape;1042;g157c0c62b02_0_119"/>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043" name="Google Shape;1043;g157c0c62b02_0_119"/>
          <p:cNvPicPr preferRelativeResize="0"/>
          <p:nvPr/>
        </p:nvPicPr>
        <p:blipFill rotWithShape="1">
          <a:blip r:embed="rId6">
            <a:alphaModFix/>
          </a:blip>
          <a:srcRect/>
          <a:stretch/>
        </p:blipFill>
        <p:spPr>
          <a:xfrm>
            <a:off x="8299763" y="652950"/>
            <a:ext cx="577824" cy="577824"/>
          </a:xfrm>
          <a:prstGeom prst="rect">
            <a:avLst/>
          </a:prstGeom>
          <a:noFill/>
          <a:ln>
            <a:noFill/>
          </a:ln>
        </p:spPr>
      </p:pic>
      <p:pic>
        <p:nvPicPr>
          <p:cNvPr id="1044" name="Google Shape;1044;g157c0c62b02_0_119"/>
          <p:cNvPicPr preferRelativeResize="0"/>
          <p:nvPr/>
        </p:nvPicPr>
        <p:blipFill rotWithShape="1">
          <a:blip r:embed="rId7">
            <a:alphaModFix/>
          </a:blip>
          <a:srcRect/>
          <a:stretch/>
        </p:blipFill>
        <p:spPr>
          <a:xfrm>
            <a:off x="8171299" y="152400"/>
            <a:ext cx="834750" cy="4233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1049" name="Google Shape;1049;g1596454571c_0_43"/>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1100"/>
              <a:buFont typeface="Arial"/>
              <a:buNone/>
            </a:pPr>
            <a:r>
              <a:rPr lang="en-US"/>
              <a:t>CNN</a:t>
            </a:r>
            <a:endParaRPr/>
          </a:p>
        </p:txBody>
      </p:sp>
      <p:pic>
        <p:nvPicPr>
          <p:cNvPr id="1050" name="Google Shape;1050;g1596454571c_0_43"/>
          <p:cNvPicPr preferRelativeResize="0"/>
          <p:nvPr/>
        </p:nvPicPr>
        <p:blipFill rotWithShape="1">
          <a:blip r:embed="rId3">
            <a:alphaModFix/>
          </a:blip>
          <a:srcRect/>
          <a:stretch/>
        </p:blipFill>
        <p:spPr>
          <a:xfrm>
            <a:off x="1104900" y="2587000"/>
            <a:ext cx="6934200" cy="3429000"/>
          </a:xfrm>
          <a:prstGeom prst="rect">
            <a:avLst/>
          </a:prstGeom>
          <a:noFill/>
          <a:ln>
            <a:noFill/>
          </a:ln>
        </p:spPr>
      </p:pic>
      <p:sp>
        <p:nvSpPr>
          <p:cNvPr id="1051" name="Google Shape;1051;g1596454571c_0_43"/>
          <p:cNvSpPr txBox="1"/>
          <p:nvPr/>
        </p:nvSpPr>
        <p:spPr>
          <a:xfrm>
            <a:off x="500700" y="1549200"/>
            <a:ext cx="81426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292929"/>
                </a:solidFill>
                <a:highlight>
                  <a:srgbClr val="FFFFFF"/>
                </a:highlight>
                <a:latin typeface="Georgia"/>
                <a:ea typeface="Georgia"/>
                <a:cs typeface="Georgia"/>
                <a:sym typeface="Georgia"/>
              </a:rPr>
              <a:t>It refers to multiplying the input neurons with a set of weights that are commonly known as </a:t>
            </a:r>
            <a:r>
              <a:rPr lang="en-US" sz="1500" b="0" i="1" u="none" strike="noStrike" cap="none">
                <a:solidFill>
                  <a:srgbClr val="292929"/>
                </a:solidFill>
                <a:highlight>
                  <a:srgbClr val="FFFFFF"/>
                </a:highlight>
                <a:latin typeface="Georgia"/>
                <a:ea typeface="Georgia"/>
                <a:cs typeface="Georgia"/>
                <a:sym typeface="Georgia"/>
              </a:rPr>
              <a:t>filters </a:t>
            </a:r>
            <a:r>
              <a:rPr lang="en-US" sz="1500" b="0" i="0" u="none" strike="noStrike" cap="none">
                <a:solidFill>
                  <a:srgbClr val="292929"/>
                </a:solidFill>
                <a:highlight>
                  <a:srgbClr val="FFFFFF"/>
                </a:highlight>
                <a:latin typeface="Georgia"/>
                <a:ea typeface="Georgia"/>
                <a:cs typeface="Georgia"/>
                <a:sym typeface="Georgia"/>
              </a:rPr>
              <a:t>or </a:t>
            </a:r>
            <a:r>
              <a:rPr lang="en-US" sz="1500" b="0" i="1" u="none" strike="noStrike" cap="none">
                <a:solidFill>
                  <a:srgbClr val="292929"/>
                </a:solidFill>
                <a:highlight>
                  <a:srgbClr val="FFFFFF"/>
                </a:highlight>
                <a:latin typeface="Georgia"/>
                <a:ea typeface="Georgia"/>
                <a:cs typeface="Georgia"/>
                <a:sym typeface="Georgia"/>
              </a:rPr>
              <a:t>kernels. </a:t>
            </a:r>
            <a:r>
              <a:rPr lang="en-US" sz="1500" b="0" i="0" u="none" strike="noStrike" cap="none">
                <a:solidFill>
                  <a:srgbClr val="292929"/>
                </a:solidFill>
                <a:highlight>
                  <a:srgbClr val="FFFFFF"/>
                </a:highlight>
                <a:latin typeface="Georgia"/>
                <a:ea typeface="Georgia"/>
                <a:cs typeface="Georgia"/>
                <a:sym typeface="Georgia"/>
              </a:rPr>
              <a:t>The filters act as a sliding window across the whole image and enable CNNs to learn features from neighboring cells.</a:t>
            </a:r>
            <a:endParaRPr sz="1500" b="0" i="0" u="none" strike="noStrike" cap="none">
              <a:solidFill>
                <a:srgbClr val="292929"/>
              </a:solidFill>
              <a:highlight>
                <a:srgbClr val="FFFFFF"/>
              </a:highlight>
              <a:latin typeface="Georgia"/>
              <a:ea typeface="Georgia"/>
              <a:cs typeface="Georgia"/>
              <a:sym typeface="Georgia"/>
            </a:endParaRPr>
          </a:p>
        </p:txBody>
      </p:sp>
      <p:sp>
        <p:nvSpPr>
          <p:cNvPr id="1052" name="Google Shape;1052;g1596454571c_0_43"/>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053" name="Google Shape;1053;g1596454571c_0_43"/>
          <p:cNvPicPr preferRelativeResize="0"/>
          <p:nvPr/>
        </p:nvPicPr>
        <p:blipFill rotWithShape="1">
          <a:blip r:embed="rId4">
            <a:alphaModFix/>
          </a:blip>
          <a:srcRect/>
          <a:stretch/>
        </p:blipFill>
        <p:spPr>
          <a:xfrm>
            <a:off x="8299763" y="652950"/>
            <a:ext cx="577824" cy="577824"/>
          </a:xfrm>
          <a:prstGeom prst="rect">
            <a:avLst/>
          </a:prstGeom>
          <a:noFill/>
          <a:ln>
            <a:noFill/>
          </a:ln>
        </p:spPr>
      </p:pic>
      <p:pic>
        <p:nvPicPr>
          <p:cNvPr id="1054" name="Google Shape;1054;g1596454571c_0_43"/>
          <p:cNvPicPr preferRelativeResize="0"/>
          <p:nvPr/>
        </p:nvPicPr>
        <p:blipFill rotWithShape="1">
          <a:blip r:embed="rId5">
            <a:alphaModFix/>
          </a:blip>
          <a:srcRect/>
          <a:stretch/>
        </p:blipFill>
        <p:spPr>
          <a:xfrm>
            <a:off x="8171299" y="152400"/>
            <a:ext cx="834750" cy="4233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g1596454571c_0_1"/>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CNN</a:t>
            </a:r>
            <a:endParaRPr/>
          </a:p>
        </p:txBody>
      </p:sp>
      <p:sp>
        <p:nvSpPr>
          <p:cNvPr id="1060" name="Google Shape;1060;g1596454571c_0_1"/>
          <p:cNvSpPr txBox="1"/>
          <p:nvPr/>
        </p:nvSpPr>
        <p:spPr>
          <a:xfrm>
            <a:off x="828375" y="1273100"/>
            <a:ext cx="3000000" cy="408000"/>
          </a:xfrm>
          <a:prstGeom prst="rect">
            <a:avLst/>
          </a:prstGeom>
          <a:noFill/>
          <a:ln>
            <a:noFill/>
          </a:ln>
        </p:spPr>
        <p:txBody>
          <a:bodyPr spcFirstLastPara="1" wrap="square" lIns="91425" tIns="91425" rIns="91425" bIns="91425" anchor="t" anchorCtr="0">
            <a:spAutoFit/>
          </a:bodyPr>
          <a:lstStyle/>
          <a:p>
            <a:pPr marL="0" marR="0" lvl="0" indent="0" algn="l" rtl="0">
              <a:lnSpc>
                <a:spcPct val="91304"/>
              </a:lnSpc>
              <a:spcBef>
                <a:spcPts val="7200"/>
              </a:spcBef>
              <a:spcAft>
                <a:spcPts val="0"/>
              </a:spcAft>
              <a:buClr>
                <a:srgbClr val="000000"/>
              </a:buClr>
              <a:buSzPts val="1450"/>
              <a:buFont typeface="Arial"/>
              <a:buNone/>
            </a:pPr>
            <a:r>
              <a:rPr lang="en-US" sz="1450" b="1" i="0" u="none" strike="noStrike" cap="none">
                <a:solidFill>
                  <a:srgbClr val="292929"/>
                </a:solidFill>
                <a:highlight>
                  <a:srgbClr val="FFFFFF"/>
                </a:highlight>
                <a:latin typeface="Arial"/>
                <a:ea typeface="Arial"/>
                <a:cs typeface="Arial"/>
                <a:sym typeface="Arial"/>
              </a:rPr>
              <a:t>Convolution Layer</a:t>
            </a:r>
            <a:endParaRPr sz="1450" b="1" i="0" u="none" strike="noStrike" cap="none">
              <a:solidFill>
                <a:srgbClr val="292929"/>
              </a:solidFill>
              <a:highlight>
                <a:srgbClr val="FFFFFF"/>
              </a:highlight>
              <a:latin typeface="Arial"/>
              <a:ea typeface="Arial"/>
              <a:cs typeface="Arial"/>
              <a:sym typeface="Arial"/>
            </a:endParaRPr>
          </a:p>
        </p:txBody>
      </p:sp>
      <p:pic>
        <p:nvPicPr>
          <p:cNvPr id="1061" name="Google Shape;1061;g1596454571c_0_1"/>
          <p:cNvPicPr preferRelativeResize="0"/>
          <p:nvPr/>
        </p:nvPicPr>
        <p:blipFill rotWithShape="1">
          <a:blip r:embed="rId3">
            <a:alphaModFix/>
          </a:blip>
          <a:srcRect/>
          <a:stretch/>
        </p:blipFill>
        <p:spPr>
          <a:xfrm>
            <a:off x="272450" y="2096950"/>
            <a:ext cx="4399925" cy="2825450"/>
          </a:xfrm>
          <a:prstGeom prst="rect">
            <a:avLst/>
          </a:prstGeom>
          <a:noFill/>
          <a:ln>
            <a:noFill/>
          </a:ln>
        </p:spPr>
      </p:pic>
      <p:sp>
        <p:nvSpPr>
          <p:cNvPr id="1062" name="Google Shape;1062;g1596454571c_0_1"/>
          <p:cNvSpPr txBox="1"/>
          <p:nvPr/>
        </p:nvSpPr>
        <p:spPr>
          <a:xfrm>
            <a:off x="3244425" y="1273100"/>
            <a:ext cx="51645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292929"/>
                </a:solidFill>
                <a:highlight>
                  <a:srgbClr val="FFFFFF"/>
                </a:highlight>
                <a:latin typeface="Georgia"/>
                <a:ea typeface="Georgia"/>
                <a:cs typeface="Georgia"/>
                <a:sym typeface="Georgia"/>
              </a:rPr>
              <a:t>It carries the main portion of the network’s computational load.</a:t>
            </a:r>
            <a:endParaRPr sz="1400" b="0" i="0" u="none" strike="noStrike" cap="none">
              <a:solidFill>
                <a:srgbClr val="000000"/>
              </a:solidFill>
              <a:latin typeface="Arial"/>
              <a:ea typeface="Arial"/>
              <a:cs typeface="Arial"/>
              <a:sym typeface="Arial"/>
            </a:endParaRPr>
          </a:p>
        </p:txBody>
      </p:sp>
      <p:sp>
        <p:nvSpPr>
          <p:cNvPr id="1063" name="Google Shape;1063;g1596454571c_0_1"/>
          <p:cNvSpPr txBox="1"/>
          <p:nvPr/>
        </p:nvSpPr>
        <p:spPr>
          <a:xfrm>
            <a:off x="627100" y="5338250"/>
            <a:ext cx="8068500" cy="1185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292929"/>
                </a:solidFill>
                <a:highlight>
                  <a:srgbClr val="FFFFFF"/>
                </a:highlight>
                <a:latin typeface="Georgia"/>
                <a:ea typeface="Georgia"/>
                <a:cs typeface="Georgia"/>
                <a:sym typeface="Georgia"/>
              </a:rPr>
              <a:t>This layer performs a dot product between two matrices, where one matrix is the set of learnable parameters otherwise known as a kernel, and the other matrix is the restricted portion of the receptive field.This produces a two-dimensional representation of the image known as an activation map that gives the response of the kernel at each spatial position of the image.</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292929"/>
              </a:solidFill>
              <a:highlight>
                <a:srgbClr val="FFFFFF"/>
              </a:highlight>
              <a:latin typeface="Georgia"/>
              <a:ea typeface="Georgia"/>
              <a:cs typeface="Georgia"/>
              <a:sym typeface="Georgia"/>
            </a:endParaRPr>
          </a:p>
        </p:txBody>
      </p:sp>
      <p:pic>
        <p:nvPicPr>
          <p:cNvPr id="1064" name="Google Shape;1064;g1596454571c_0_1"/>
          <p:cNvPicPr preferRelativeResize="0"/>
          <p:nvPr/>
        </p:nvPicPr>
        <p:blipFill rotWithShape="1">
          <a:blip r:embed="rId4">
            <a:alphaModFix/>
          </a:blip>
          <a:srcRect/>
          <a:stretch/>
        </p:blipFill>
        <p:spPr>
          <a:xfrm>
            <a:off x="4922352" y="2018950"/>
            <a:ext cx="3773248" cy="3219950"/>
          </a:xfrm>
          <a:prstGeom prst="rect">
            <a:avLst/>
          </a:prstGeom>
          <a:noFill/>
          <a:ln>
            <a:noFill/>
          </a:ln>
        </p:spPr>
      </p:pic>
      <p:sp>
        <p:nvSpPr>
          <p:cNvPr id="1065" name="Google Shape;1065;g1596454571c_0_1"/>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066" name="Google Shape;1066;g1596454571c_0_1"/>
          <p:cNvPicPr preferRelativeResize="0"/>
          <p:nvPr/>
        </p:nvPicPr>
        <p:blipFill rotWithShape="1">
          <a:blip r:embed="rId5">
            <a:alphaModFix/>
          </a:blip>
          <a:srcRect/>
          <a:stretch/>
        </p:blipFill>
        <p:spPr>
          <a:xfrm>
            <a:off x="8299763" y="652950"/>
            <a:ext cx="577824" cy="577824"/>
          </a:xfrm>
          <a:prstGeom prst="rect">
            <a:avLst/>
          </a:prstGeom>
          <a:noFill/>
          <a:ln>
            <a:noFill/>
          </a:ln>
        </p:spPr>
      </p:pic>
      <p:pic>
        <p:nvPicPr>
          <p:cNvPr id="1067" name="Google Shape;1067;g1596454571c_0_1"/>
          <p:cNvPicPr preferRelativeResize="0"/>
          <p:nvPr/>
        </p:nvPicPr>
        <p:blipFill rotWithShape="1">
          <a:blip r:embed="rId6">
            <a:alphaModFix/>
          </a:blip>
          <a:srcRect/>
          <a:stretch/>
        </p:blipFill>
        <p:spPr>
          <a:xfrm>
            <a:off x="8171299" y="152400"/>
            <a:ext cx="834750" cy="4233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g1596454571c_0_20"/>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CNN</a:t>
            </a:r>
            <a:endParaRPr/>
          </a:p>
        </p:txBody>
      </p:sp>
      <p:sp>
        <p:nvSpPr>
          <p:cNvPr id="1073" name="Google Shape;1073;g1596454571c_0_20"/>
          <p:cNvSpPr txBox="1"/>
          <p:nvPr/>
        </p:nvSpPr>
        <p:spPr>
          <a:xfrm>
            <a:off x="642175" y="1265200"/>
            <a:ext cx="3000000" cy="438600"/>
          </a:xfrm>
          <a:prstGeom prst="rect">
            <a:avLst/>
          </a:prstGeom>
          <a:noFill/>
          <a:ln>
            <a:noFill/>
          </a:ln>
        </p:spPr>
        <p:txBody>
          <a:bodyPr spcFirstLastPara="1" wrap="square" lIns="91425" tIns="91425" rIns="91425" bIns="91425" anchor="t" anchorCtr="0">
            <a:spAutoFit/>
          </a:bodyPr>
          <a:lstStyle/>
          <a:p>
            <a:pPr marL="0" marR="0" lvl="0" indent="0" algn="l" rtl="0">
              <a:lnSpc>
                <a:spcPct val="91304"/>
              </a:lnSpc>
              <a:spcBef>
                <a:spcPts val="7200"/>
              </a:spcBef>
              <a:spcAft>
                <a:spcPts val="0"/>
              </a:spcAft>
              <a:buClr>
                <a:srgbClr val="000000"/>
              </a:buClr>
              <a:buSzPts val="1650"/>
              <a:buFont typeface="Arial"/>
              <a:buNone/>
            </a:pPr>
            <a:r>
              <a:rPr lang="en-US" sz="1650" b="1" i="0" u="none" strike="noStrike" cap="none">
                <a:solidFill>
                  <a:srgbClr val="292929"/>
                </a:solidFill>
                <a:highlight>
                  <a:srgbClr val="FFFFFF"/>
                </a:highlight>
                <a:latin typeface="Arial"/>
                <a:ea typeface="Arial"/>
                <a:cs typeface="Arial"/>
                <a:sym typeface="Arial"/>
              </a:rPr>
              <a:t>Pooling Layer</a:t>
            </a:r>
            <a:endParaRPr sz="1650" b="1" i="0" u="none" strike="noStrike" cap="none">
              <a:solidFill>
                <a:srgbClr val="292929"/>
              </a:solidFill>
              <a:highlight>
                <a:srgbClr val="FFFFFF"/>
              </a:highlight>
              <a:latin typeface="Arial"/>
              <a:ea typeface="Arial"/>
              <a:cs typeface="Arial"/>
              <a:sym typeface="Arial"/>
            </a:endParaRPr>
          </a:p>
        </p:txBody>
      </p:sp>
      <p:sp>
        <p:nvSpPr>
          <p:cNvPr id="1074" name="Google Shape;1074;g1596454571c_0_20"/>
          <p:cNvSpPr txBox="1"/>
          <p:nvPr/>
        </p:nvSpPr>
        <p:spPr>
          <a:xfrm>
            <a:off x="680125" y="1782775"/>
            <a:ext cx="8006700" cy="110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292929"/>
                </a:solidFill>
                <a:highlight>
                  <a:srgbClr val="FFFFFF"/>
                </a:highlight>
                <a:latin typeface="Georgia"/>
                <a:ea typeface="Georgia"/>
                <a:cs typeface="Georgia"/>
                <a:sym typeface="Georgia"/>
              </a:rPr>
              <a:t>The pooling layer replaces the output of the network at certain locations by deriving a summary statistic of the nearby outputs. This helps in reducing the spatial size of the representation, which decreases the required amount of computation and weights. The pooling operation is processed on every slice of the representation individually</a:t>
            </a:r>
            <a:endParaRPr sz="1400" b="0" i="0" u="none" strike="noStrike" cap="none">
              <a:solidFill>
                <a:srgbClr val="000000"/>
              </a:solidFill>
              <a:latin typeface="Arial"/>
              <a:ea typeface="Arial"/>
              <a:cs typeface="Arial"/>
              <a:sym typeface="Arial"/>
            </a:endParaRPr>
          </a:p>
        </p:txBody>
      </p:sp>
      <p:pic>
        <p:nvPicPr>
          <p:cNvPr id="1075" name="Google Shape;1075;g1596454571c_0_20"/>
          <p:cNvPicPr preferRelativeResize="0"/>
          <p:nvPr/>
        </p:nvPicPr>
        <p:blipFill rotWithShape="1">
          <a:blip r:embed="rId3">
            <a:alphaModFix/>
          </a:blip>
          <a:srcRect/>
          <a:stretch/>
        </p:blipFill>
        <p:spPr>
          <a:xfrm>
            <a:off x="1605750" y="3155950"/>
            <a:ext cx="5932475" cy="2776200"/>
          </a:xfrm>
          <a:prstGeom prst="rect">
            <a:avLst/>
          </a:prstGeom>
          <a:noFill/>
          <a:ln>
            <a:noFill/>
          </a:ln>
        </p:spPr>
      </p:pic>
      <p:sp>
        <p:nvSpPr>
          <p:cNvPr id="1076" name="Google Shape;1076;g1596454571c_0_20"/>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077" name="Google Shape;1077;g1596454571c_0_20"/>
          <p:cNvPicPr preferRelativeResize="0"/>
          <p:nvPr/>
        </p:nvPicPr>
        <p:blipFill rotWithShape="1">
          <a:blip r:embed="rId4">
            <a:alphaModFix/>
          </a:blip>
          <a:srcRect/>
          <a:stretch/>
        </p:blipFill>
        <p:spPr>
          <a:xfrm>
            <a:off x="8299763" y="652950"/>
            <a:ext cx="577824" cy="577824"/>
          </a:xfrm>
          <a:prstGeom prst="rect">
            <a:avLst/>
          </a:prstGeom>
          <a:noFill/>
          <a:ln>
            <a:noFill/>
          </a:ln>
        </p:spPr>
      </p:pic>
      <p:pic>
        <p:nvPicPr>
          <p:cNvPr id="1078" name="Google Shape;1078;g1596454571c_0_20"/>
          <p:cNvPicPr preferRelativeResize="0"/>
          <p:nvPr/>
        </p:nvPicPr>
        <p:blipFill rotWithShape="1">
          <a:blip r:embed="rId5">
            <a:alphaModFix/>
          </a:blip>
          <a:srcRect/>
          <a:stretch/>
        </p:blipFill>
        <p:spPr>
          <a:xfrm>
            <a:off x="8171299" y="152400"/>
            <a:ext cx="834750" cy="4233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g15a542596b1_1_1677"/>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CNN</a:t>
            </a:r>
            <a:endParaRPr/>
          </a:p>
        </p:txBody>
      </p:sp>
      <p:pic>
        <p:nvPicPr>
          <p:cNvPr id="1084" name="Google Shape;1084;g15a542596b1_1_1677"/>
          <p:cNvPicPr preferRelativeResize="0"/>
          <p:nvPr/>
        </p:nvPicPr>
        <p:blipFill rotWithShape="1">
          <a:blip r:embed="rId3">
            <a:alphaModFix/>
          </a:blip>
          <a:srcRect/>
          <a:stretch/>
        </p:blipFill>
        <p:spPr>
          <a:xfrm>
            <a:off x="4845200" y="1414600"/>
            <a:ext cx="3000001" cy="2626513"/>
          </a:xfrm>
          <a:prstGeom prst="rect">
            <a:avLst/>
          </a:prstGeom>
          <a:noFill/>
          <a:ln>
            <a:noFill/>
          </a:ln>
        </p:spPr>
      </p:pic>
      <p:sp>
        <p:nvSpPr>
          <p:cNvPr id="1085" name="Google Shape;1085;g15a542596b1_1_1677"/>
          <p:cNvSpPr txBox="1"/>
          <p:nvPr/>
        </p:nvSpPr>
        <p:spPr>
          <a:xfrm>
            <a:off x="1110938" y="1627225"/>
            <a:ext cx="30000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292929"/>
                </a:solidFill>
                <a:highlight>
                  <a:srgbClr val="FFFFFF"/>
                </a:highlight>
                <a:latin typeface="Arial"/>
                <a:ea typeface="Arial"/>
                <a:cs typeface="Arial"/>
                <a:sym typeface="Arial"/>
              </a:rPr>
              <a:t>The </a:t>
            </a:r>
            <a:r>
              <a:rPr lang="en-US" sz="1200" b="1" i="1" u="none" strike="noStrike" cap="none">
                <a:solidFill>
                  <a:srgbClr val="292929"/>
                </a:solidFill>
                <a:highlight>
                  <a:srgbClr val="FFFFFF"/>
                </a:highlight>
                <a:latin typeface="Arial"/>
                <a:ea typeface="Arial"/>
                <a:cs typeface="Arial"/>
                <a:sym typeface="Arial"/>
              </a:rPr>
              <a:t>CNN </a:t>
            </a:r>
            <a:r>
              <a:rPr lang="en-US" sz="1200" b="0" i="1" u="none" strike="noStrike" cap="none">
                <a:solidFill>
                  <a:srgbClr val="292929"/>
                </a:solidFill>
                <a:highlight>
                  <a:srgbClr val="FFFFFF"/>
                </a:highlight>
                <a:latin typeface="Arial"/>
                <a:ea typeface="Arial"/>
                <a:cs typeface="Arial"/>
                <a:sym typeface="Arial"/>
              </a:rPr>
              <a:t>can now be run on the 3D object itself rather than a 2D image of the object.</a:t>
            </a:r>
            <a:endParaRPr sz="1200" b="0" i="0" u="none" strike="noStrike" cap="none">
              <a:solidFill>
                <a:srgbClr val="000000"/>
              </a:solidFill>
              <a:latin typeface="Arial"/>
              <a:ea typeface="Arial"/>
              <a:cs typeface="Arial"/>
              <a:sym typeface="Arial"/>
            </a:endParaRPr>
          </a:p>
        </p:txBody>
      </p:sp>
      <p:sp>
        <p:nvSpPr>
          <p:cNvPr id="1086" name="Google Shape;1086;g15a542596b1_1_1677"/>
          <p:cNvSpPr txBox="1"/>
          <p:nvPr/>
        </p:nvSpPr>
        <p:spPr>
          <a:xfrm>
            <a:off x="1110938" y="2366125"/>
            <a:ext cx="30000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292929"/>
                </a:solidFill>
                <a:highlight>
                  <a:srgbClr val="FFFFFF"/>
                </a:highlight>
                <a:latin typeface="Arial"/>
                <a:ea typeface="Arial"/>
                <a:cs typeface="Arial"/>
                <a:sym typeface="Arial"/>
              </a:rPr>
              <a:t>Analogously to 2D CNNs, the kernel would pass through every “pixel” represented as a node in a point-cloud (basically a graph that wraps around the 3D object)</a:t>
            </a:r>
            <a:endParaRPr sz="1200" b="0" i="0" u="none" strike="noStrike" cap="none">
              <a:solidFill>
                <a:srgbClr val="000000"/>
              </a:solidFill>
              <a:latin typeface="Arial"/>
              <a:ea typeface="Arial"/>
              <a:cs typeface="Arial"/>
              <a:sym typeface="Arial"/>
            </a:endParaRPr>
          </a:p>
        </p:txBody>
      </p:sp>
      <p:sp>
        <p:nvSpPr>
          <p:cNvPr id="1087" name="Google Shape;1087;g15a542596b1_1_1677"/>
          <p:cNvSpPr txBox="1"/>
          <p:nvPr/>
        </p:nvSpPr>
        <p:spPr>
          <a:xfrm>
            <a:off x="955625" y="3958550"/>
            <a:ext cx="30000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5882"/>
              </a:lnSpc>
              <a:spcBef>
                <a:spcPts val="4000"/>
              </a:spcBef>
              <a:spcAft>
                <a:spcPts val="0"/>
              </a:spcAft>
              <a:buClr>
                <a:srgbClr val="000000"/>
              </a:buClr>
              <a:buSzPts val="1500"/>
              <a:buFont typeface="Arial"/>
              <a:buNone/>
            </a:pPr>
            <a:r>
              <a:rPr lang="en-US" sz="1500" b="1" i="0" u="none" strike="noStrike" cap="none">
                <a:solidFill>
                  <a:srgbClr val="292929"/>
                </a:solidFill>
                <a:highlight>
                  <a:srgbClr val="FFFFFF"/>
                </a:highlight>
                <a:latin typeface="Arial"/>
                <a:ea typeface="Arial"/>
                <a:cs typeface="Arial"/>
                <a:sym typeface="Arial"/>
              </a:rPr>
              <a:t>3D Convolution Layer</a:t>
            </a:r>
            <a:endParaRPr sz="1500" b="1" i="0" u="none" strike="noStrike" cap="none">
              <a:solidFill>
                <a:srgbClr val="292929"/>
              </a:solidFill>
              <a:highlight>
                <a:srgbClr val="FFFFFF"/>
              </a:highlight>
              <a:latin typeface="Arial"/>
              <a:ea typeface="Arial"/>
              <a:cs typeface="Arial"/>
              <a:sym typeface="Arial"/>
            </a:endParaRPr>
          </a:p>
        </p:txBody>
      </p:sp>
      <p:pic>
        <p:nvPicPr>
          <p:cNvPr id="1088" name="Google Shape;1088;g15a542596b1_1_1677"/>
          <p:cNvPicPr preferRelativeResize="0"/>
          <p:nvPr/>
        </p:nvPicPr>
        <p:blipFill rotWithShape="1">
          <a:blip r:embed="rId4">
            <a:alphaModFix/>
          </a:blip>
          <a:srcRect/>
          <a:stretch/>
        </p:blipFill>
        <p:spPr>
          <a:xfrm>
            <a:off x="1033275" y="4554880"/>
            <a:ext cx="2844675" cy="1502095"/>
          </a:xfrm>
          <a:prstGeom prst="rect">
            <a:avLst/>
          </a:prstGeom>
          <a:noFill/>
          <a:ln>
            <a:noFill/>
          </a:ln>
        </p:spPr>
      </p:pic>
      <p:sp>
        <p:nvSpPr>
          <p:cNvPr id="1089" name="Google Shape;1089;g15a542596b1_1_1677"/>
          <p:cNvSpPr txBox="1"/>
          <p:nvPr/>
        </p:nvSpPr>
        <p:spPr>
          <a:xfrm>
            <a:off x="4743325" y="4632550"/>
            <a:ext cx="3393000" cy="1293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highlight>
                  <a:srgbClr val="FFFFFF"/>
                </a:highlight>
                <a:latin typeface="Arial"/>
                <a:ea typeface="Arial"/>
                <a:cs typeface="Arial"/>
                <a:sym typeface="Arial"/>
              </a:rPr>
              <a:t>3D convolutions applies a 3 dimensional filter to the dataset and the filter moves 3-direction (x, y, z) to calculate the low level feature representations. Their output shape is a 3 dimensional volume space such as cube or cuboid.</a:t>
            </a:r>
            <a:endParaRPr sz="1200" b="0" i="0" u="none" strike="noStrike" cap="none">
              <a:solidFill>
                <a:srgbClr val="000000"/>
              </a:solidFill>
              <a:latin typeface="Arial"/>
              <a:ea typeface="Arial"/>
              <a:cs typeface="Arial"/>
              <a:sym typeface="Arial"/>
            </a:endParaRPr>
          </a:p>
        </p:txBody>
      </p:sp>
      <p:sp>
        <p:nvSpPr>
          <p:cNvPr id="1090" name="Google Shape;1090;g15a542596b1_1_1677"/>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091" name="Google Shape;1091;g15a542596b1_1_1677"/>
          <p:cNvPicPr preferRelativeResize="0"/>
          <p:nvPr/>
        </p:nvPicPr>
        <p:blipFill rotWithShape="1">
          <a:blip r:embed="rId5">
            <a:alphaModFix/>
          </a:blip>
          <a:srcRect/>
          <a:stretch/>
        </p:blipFill>
        <p:spPr>
          <a:xfrm>
            <a:off x="8299763" y="652950"/>
            <a:ext cx="577824" cy="577824"/>
          </a:xfrm>
          <a:prstGeom prst="rect">
            <a:avLst/>
          </a:prstGeom>
          <a:noFill/>
          <a:ln>
            <a:noFill/>
          </a:ln>
        </p:spPr>
      </p:pic>
      <p:pic>
        <p:nvPicPr>
          <p:cNvPr id="1092" name="Google Shape;1092;g15a542596b1_1_1677"/>
          <p:cNvPicPr preferRelativeResize="0"/>
          <p:nvPr/>
        </p:nvPicPr>
        <p:blipFill rotWithShape="1">
          <a:blip r:embed="rId6">
            <a:alphaModFix/>
          </a:blip>
          <a:srcRect/>
          <a:stretch/>
        </p:blipFill>
        <p:spPr>
          <a:xfrm>
            <a:off x="8171299" y="152400"/>
            <a:ext cx="834750" cy="4233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g15a542596b1_1_1699"/>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CNN</a:t>
            </a:r>
            <a:endParaRPr/>
          </a:p>
        </p:txBody>
      </p:sp>
      <p:pic>
        <p:nvPicPr>
          <p:cNvPr id="1098" name="Google Shape;1098;g15a542596b1_1_1699"/>
          <p:cNvPicPr preferRelativeResize="0"/>
          <p:nvPr/>
        </p:nvPicPr>
        <p:blipFill rotWithShape="1">
          <a:blip r:embed="rId3">
            <a:alphaModFix/>
          </a:blip>
          <a:srcRect/>
          <a:stretch/>
        </p:blipFill>
        <p:spPr>
          <a:xfrm>
            <a:off x="858650" y="3777950"/>
            <a:ext cx="4073400" cy="1736210"/>
          </a:xfrm>
          <a:prstGeom prst="rect">
            <a:avLst/>
          </a:prstGeom>
          <a:noFill/>
          <a:ln>
            <a:noFill/>
          </a:ln>
        </p:spPr>
      </p:pic>
      <p:sp>
        <p:nvSpPr>
          <p:cNvPr id="1099" name="Google Shape;1099;g15a542596b1_1_1699"/>
          <p:cNvSpPr txBox="1"/>
          <p:nvPr/>
        </p:nvSpPr>
        <p:spPr>
          <a:xfrm>
            <a:off x="795550" y="1562325"/>
            <a:ext cx="3000000" cy="438600"/>
          </a:xfrm>
          <a:prstGeom prst="rect">
            <a:avLst/>
          </a:prstGeom>
          <a:noFill/>
          <a:ln>
            <a:noFill/>
          </a:ln>
        </p:spPr>
        <p:txBody>
          <a:bodyPr spcFirstLastPara="1" wrap="square" lIns="91425" tIns="91425" rIns="91425" bIns="91425" anchor="t" anchorCtr="0">
            <a:spAutoFit/>
          </a:bodyPr>
          <a:lstStyle/>
          <a:p>
            <a:pPr marL="0" marR="0" lvl="0" indent="0" algn="l" rtl="0">
              <a:lnSpc>
                <a:spcPct val="91304"/>
              </a:lnSpc>
              <a:spcBef>
                <a:spcPts val="7200"/>
              </a:spcBef>
              <a:spcAft>
                <a:spcPts val="0"/>
              </a:spcAft>
              <a:buClr>
                <a:srgbClr val="000000"/>
              </a:buClr>
              <a:buSzPts val="1650"/>
              <a:buFont typeface="Arial"/>
              <a:buNone/>
            </a:pPr>
            <a:r>
              <a:rPr lang="en-US" sz="1650" b="1" i="0" u="none" strike="noStrike" cap="none">
                <a:solidFill>
                  <a:srgbClr val="292929"/>
                </a:solidFill>
                <a:highlight>
                  <a:schemeClr val="lt1"/>
                </a:highlight>
                <a:latin typeface="Arial"/>
                <a:ea typeface="Arial"/>
                <a:cs typeface="Arial"/>
                <a:sym typeface="Arial"/>
              </a:rPr>
              <a:t>3D Pooling Layer</a:t>
            </a:r>
            <a:endParaRPr sz="1650" b="1" i="0" u="none" strike="noStrike" cap="none">
              <a:solidFill>
                <a:srgbClr val="292929"/>
              </a:solidFill>
              <a:highlight>
                <a:schemeClr val="lt1"/>
              </a:highlight>
              <a:latin typeface="Arial"/>
              <a:ea typeface="Arial"/>
              <a:cs typeface="Arial"/>
              <a:sym typeface="Arial"/>
            </a:endParaRPr>
          </a:p>
        </p:txBody>
      </p:sp>
      <p:sp>
        <p:nvSpPr>
          <p:cNvPr id="1100" name="Google Shape;1100;g15a542596b1_1_1699"/>
          <p:cNvSpPr txBox="1"/>
          <p:nvPr/>
        </p:nvSpPr>
        <p:spPr>
          <a:xfrm>
            <a:off x="795550" y="2420250"/>
            <a:ext cx="4073400" cy="7389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212121"/>
                </a:solidFill>
                <a:highlight>
                  <a:srgbClr val="FFFFFF"/>
                </a:highlight>
                <a:latin typeface="Arial"/>
                <a:ea typeface="Arial"/>
                <a:cs typeface="Arial"/>
                <a:sym typeface="Arial"/>
              </a:rPr>
              <a:t>A 3-D max pooling layer performs downsampling by dividing three-dimensional input into cuboidal pooling regions, then computing the maximum of each region.</a:t>
            </a:r>
            <a:endParaRPr sz="1200" b="0" i="0" u="none" strike="noStrike" cap="none">
              <a:solidFill>
                <a:srgbClr val="000000"/>
              </a:solidFill>
              <a:latin typeface="Arial"/>
              <a:ea typeface="Arial"/>
              <a:cs typeface="Arial"/>
              <a:sym typeface="Arial"/>
            </a:endParaRPr>
          </a:p>
        </p:txBody>
      </p:sp>
      <p:sp>
        <p:nvSpPr>
          <p:cNvPr id="1101" name="Google Shape;1101;g15a542596b1_1_1699"/>
          <p:cNvSpPr txBox="1"/>
          <p:nvPr/>
        </p:nvSpPr>
        <p:spPr>
          <a:xfrm>
            <a:off x="5396300" y="1926575"/>
            <a:ext cx="3000000" cy="3804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b="0" i="0" u="none" strike="noStrike" cap="none">
                <a:solidFill>
                  <a:srgbClr val="212121"/>
                </a:solidFill>
                <a:highlight>
                  <a:srgbClr val="FFFFFF"/>
                </a:highlight>
                <a:latin typeface="Arial"/>
                <a:ea typeface="Arial"/>
                <a:cs typeface="Arial"/>
                <a:sym typeface="Arial"/>
              </a:rPr>
              <a:t>The dimensions that the layer pools over depends on the layer input:</a:t>
            </a:r>
            <a:endParaRPr sz="1000" b="0" i="0" u="none" strike="noStrike" cap="none">
              <a:solidFill>
                <a:srgbClr val="212121"/>
              </a:solidFill>
              <a:highlight>
                <a:srgbClr val="FFFFFF"/>
              </a:highlight>
              <a:latin typeface="Arial"/>
              <a:ea typeface="Arial"/>
              <a:cs typeface="Arial"/>
              <a:sym typeface="Arial"/>
            </a:endParaRPr>
          </a:p>
          <a:p>
            <a:pPr marL="635000" marR="0" lvl="0" indent="-292100" algn="l" rtl="0">
              <a:lnSpc>
                <a:spcPct val="115000"/>
              </a:lnSpc>
              <a:spcBef>
                <a:spcPts val="800"/>
              </a:spcBef>
              <a:spcAft>
                <a:spcPts val="0"/>
              </a:spcAft>
              <a:buClr>
                <a:srgbClr val="212121"/>
              </a:buClr>
              <a:buSzPts val="1000"/>
              <a:buFont typeface="Arial"/>
              <a:buChar char="●"/>
            </a:pPr>
            <a:r>
              <a:rPr lang="en-US" sz="1000" b="0" i="0" u="none" strike="noStrike" cap="none">
                <a:solidFill>
                  <a:srgbClr val="212121"/>
                </a:solidFill>
                <a:highlight>
                  <a:srgbClr val="FFFFFF"/>
                </a:highlight>
                <a:latin typeface="Arial"/>
                <a:ea typeface="Arial"/>
                <a:cs typeface="Arial"/>
                <a:sym typeface="Arial"/>
              </a:rPr>
              <a:t>For 3-D image input (data with five dimensions corresponding to pixels in three spatial dimensions, the channels, and the observations), the layer pools over the spatial dimensions.</a:t>
            </a:r>
            <a:endParaRPr sz="1000" b="0" i="0" u="none" strike="noStrike" cap="none">
              <a:solidFill>
                <a:srgbClr val="212121"/>
              </a:solidFill>
              <a:highlight>
                <a:srgbClr val="FFFFFF"/>
              </a:highlight>
              <a:latin typeface="Arial"/>
              <a:ea typeface="Arial"/>
              <a:cs typeface="Arial"/>
              <a:sym typeface="Arial"/>
            </a:endParaRPr>
          </a:p>
          <a:p>
            <a:pPr marL="635000" marR="0" lvl="0" indent="-292100" algn="l" rtl="0">
              <a:lnSpc>
                <a:spcPct val="115000"/>
              </a:lnSpc>
              <a:spcBef>
                <a:spcPts val="0"/>
              </a:spcBef>
              <a:spcAft>
                <a:spcPts val="0"/>
              </a:spcAft>
              <a:buClr>
                <a:srgbClr val="212121"/>
              </a:buClr>
              <a:buSzPts val="1000"/>
              <a:buFont typeface="Arial"/>
              <a:buChar char="●"/>
            </a:pPr>
            <a:r>
              <a:rPr lang="en-US" sz="1000" b="0" i="0" u="none" strike="noStrike" cap="none">
                <a:solidFill>
                  <a:srgbClr val="212121"/>
                </a:solidFill>
                <a:highlight>
                  <a:srgbClr val="FFFFFF"/>
                </a:highlight>
                <a:latin typeface="Arial"/>
                <a:ea typeface="Arial"/>
                <a:cs typeface="Arial"/>
                <a:sym typeface="Arial"/>
              </a:rPr>
              <a:t>For 3-D image sequence input (data with six dimensions corresponding to the pixels in three spatial dimensions, the channels, the observations, and the time steps), the layer pools over the spatial dimensions.</a:t>
            </a:r>
            <a:endParaRPr sz="1000" b="0" i="0" u="none" strike="noStrike" cap="none">
              <a:solidFill>
                <a:srgbClr val="212121"/>
              </a:solidFill>
              <a:highlight>
                <a:srgbClr val="FFFFFF"/>
              </a:highlight>
              <a:latin typeface="Arial"/>
              <a:ea typeface="Arial"/>
              <a:cs typeface="Arial"/>
              <a:sym typeface="Arial"/>
            </a:endParaRPr>
          </a:p>
          <a:p>
            <a:pPr marL="635000" marR="0" lvl="0" indent="-292100" algn="l" rtl="0">
              <a:lnSpc>
                <a:spcPct val="115000"/>
              </a:lnSpc>
              <a:spcBef>
                <a:spcPts val="0"/>
              </a:spcBef>
              <a:spcAft>
                <a:spcPts val="0"/>
              </a:spcAft>
              <a:buClr>
                <a:srgbClr val="212121"/>
              </a:buClr>
              <a:buSzPts val="1000"/>
              <a:buFont typeface="Arial"/>
              <a:buChar char="●"/>
            </a:pPr>
            <a:r>
              <a:rPr lang="en-US" sz="1000" b="0" i="0" u="none" strike="noStrike" cap="none">
                <a:solidFill>
                  <a:srgbClr val="212121"/>
                </a:solidFill>
                <a:highlight>
                  <a:srgbClr val="FFFFFF"/>
                </a:highlight>
                <a:latin typeface="Arial"/>
                <a:ea typeface="Arial"/>
                <a:cs typeface="Arial"/>
                <a:sym typeface="Arial"/>
              </a:rPr>
              <a:t>For 2-D image sequence input (data with five dimensions corresponding to the pixels in two spatial dimensions, the channels, the observations, and the time steps), the layer pools over the spatial and time dimensions.</a:t>
            </a:r>
            <a:endParaRPr sz="1000" b="0" i="0" u="none" strike="noStrike" cap="none">
              <a:solidFill>
                <a:srgbClr val="212121"/>
              </a:solidFill>
              <a:highlight>
                <a:srgbClr val="FFFFFF"/>
              </a:highlight>
              <a:latin typeface="Arial"/>
              <a:ea typeface="Arial"/>
              <a:cs typeface="Arial"/>
              <a:sym typeface="Arial"/>
            </a:endParaRPr>
          </a:p>
        </p:txBody>
      </p:sp>
      <p:sp>
        <p:nvSpPr>
          <p:cNvPr id="1102" name="Google Shape;1102;g15a542596b1_1_1699"/>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103" name="Google Shape;1103;g15a542596b1_1_1699"/>
          <p:cNvPicPr preferRelativeResize="0"/>
          <p:nvPr/>
        </p:nvPicPr>
        <p:blipFill rotWithShape="1">
          <a:blip r:embed="rId4">
            <a:alphaModFix/>
          </a:blip>
          <a:srcRect/>
          <a:stretch/>
        </p:blipFill>
        <p:spPr>
          <a:xfrm>
            <a:off x="8299763" y="652950"/>
            <a:ext cx="577824" cy="577824"/>
          </a:xfrm>
          <a:prstGeom prst="rect">
            <a:avLst/>
          </a:prstGeom>
          <a:noFill/>
          <a:ln>
            <a:noFill/>
          </a:ln>
        </p:spPr>
      </p:pic>
      <p:pic>
        <p:nvPicPr>
          <p:cNvPr id="1104" name="Google Shape;1104;g15a542596b1_1_1699"/>
          <p:cNvPicPr preferRelativeResize="0"/>
          <p:nvPr/>
        </p:nvPicPr>
        <p:blipFill rotWithShape="1">
          <a:blip r:embed="rId5">
            <a:alphaModFix/>
          </a:blip>
          <a:srcRect/>
          <a:stretch/>
        </p:blipFill>
        <p:spPr>
          <a:xfrm>
            <a:off x="8171299" y="152400"/>
            <a:ext cx="834750" cy="4233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g1596454571c_0_32"/>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Graph Neural Networks </a:t>
            </a:r>
            <a:endParaRPr/>
          </a:p>
        </p:txBody>
      </p:sp>
      <p:sp>
        <p:nvSpPr>
          <p:cNvPr id="1110" name="Google Shape;1110;g1596454571c_0_32"/>
          <p:cNvSpPr txBox="1"/>
          <p:nvPr/>
        </p:nvSpPr>
        <p:spPr>
          <a:xfrm>
            <a:off x="316500" y="2178675"/>
            <a:ext cx="85110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292929"/>
                </a:solidFill>
                <a:highlight>
                  <a:srgbClr val="FFFFFF"/>
                </a:highlight>
                <a:latin typeface="Georgia"/>
                <a:ea typeface="Georgia"/>
                <a:cs typeface="Georgia"/>
                <a:sym typeface="Georgia"/>
              </a:rPr>
              <a:t>GCN models learns the features by inspecting neighboring nodes. </a:t>
            </a:r>
            <a:endParaRPr sz="1400" b="0" i="0" u="none" strike="noStrike" cap="none">
              <a:solidFill>
                <a:srgbClr val="000000"/>
              </a:solidFill>
              <a:latin typeface="Arial"/>
              <a:ea typeface="Arial"/>
              <a:cs typeface="Arial"/>
              <a:sym typeface="Arial"/>
            </a:endParaRPr>
          </a:p>
        </p:txBody>
      </p:sp>
      <p:sp>
        <p:nvSpPr>
          <p:cNvPr id="1111" name="Google Shape;1111;g1596454571c_0_32"/>
          <p:cNvSpPr txBox="1"/>
          <p:nvPr/>
        </p:nvSpPr>
        <p:spPr>
          <a:xfrm>
            <a:off x="515425" y="5177800"/>
            <a:ext cx="8141400" cy="110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292929"/>
                </a:solidFill>
                <a:highlight>
                  <a:srgbClr val="FFFFFF"/>
                </a:highlight>
                <a:latin typeface="Georgia"/>
                <a:ea typeface="Georgia"/>
                <a:cs typeface="Georgia"/>
                <a:sym typeface="Georgia"/>
              </a:rPr>
              <a:t>The major difference between CNNs and GNNs is that CNNs are specially built to operate on regular (Euclidean) structured data, while GNNs are the generalized version of CNNs where the numbers of nodes connections vary and the nodes are unordered (irregular on non-Euclidean structured data).</a:t>
            </a:r>
            <a:endParaRPr sz="1400" b="0" i="0" u="none" strike="noStrike" cap="none">
              <a:solidFill>
                <a:srgbClr val="000000"/>
              </a:solidFill>
              <a:latin typeface="Arial"/>
              <a:ea typeface="Arial"/>
              <a:cs typeface="Arial"/>
              <a:sym typeface="Arial"/>
            </a:endParaRPr>
          </a:p>
        </p:txBody>
      </p:sp>
      <p:pic>
        <p:nvPicPr>
          <p:cNvPr id="1112" name="Google Shape;1112;g1596454571c_0_32"/>
          <p:cNvPicPr preferRelativeResize="0"/>
          <p:nvPr/>
        </p:nvPicPr>
        <p:blipFill rotWithShape="1">
          <a:blip r:embed="rId3">
            <a:alphaModFix/>
          </a:blip>
          <a:srcRect/>
          <a:stretch/>
        </p:blipFill>
        <p:spPr>
          <a:xfrm>
            <a:off x="1655813" y="2535650"/>
            <a:ext cx="5832376" cy="2566575"/>
          </a:xfrm>
          <a:prstGeom prst="rect">
            <a:avLst/>
          </a:prstGeom>
          <a:noFill/>
          <a:ln>
            <a:noFill/>
          </a:ln>
        </p:spPr>
      </p:pic>
      <p:sp>
        <p:nvSpPr>
          <p:cNvPr id="1113" name="Google Shape;1113;g1596454571c_0_32"/>
          <p:cNvSpPr txBox="1"/>
          <p:nvPr/>
        </p:nvSpPr>
        <p:spPr>
          <a:xfrm>
            <a:off x="1161775" y="1353038"/>
            <a:ext cx="6848700" cy="6156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highlight>
                  <a:srgbClr val="FFFFFF"/>
                </a:highlight>
                <a:latin typeface="Arial"/>
                <a:ea typeface="Arial"/>
                <a:cs typeface="Arial"/>
                <a:sym typeface="Arial"/>
              </a:rPr>
              <a:t>A Graph neural network (GNN) is a class of </a:t>
            </a:r>
            <a:r>
              <a:rPr lang="en-US" sz="1400" b="0" i="0" u="none" strike="noStrike" cap="none">
                <a:solidFill>
                  <a:schemeClr val="dk1"/>
                </a:solidFill>
                <a:highlight>
                  <a:srgbClr val="FFFFFF"/>
                </a:highlight>
                <a:uFill>
                  <a:noFill/>
                </a:u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artificial neural networks</a:t>
            </a:r>
            <a:r>
              <a:rPr lang="en-US" sz="1400" b="0" i="0" u="none" strike="noStrike" cap="none">
                <a:solidFill>
                  <a:schemeClr val="dk1"/>
                </a:solidFill>
                <a:highlight>
                  <a:srgbClr val="FFFFFF"/>
                </a:highlight>
                <a:latin typeface="Arial"/>
                <a:ea typeface="Arial"/>
                <a:cs typeface="Arial"/>
                <a:sym typeface="Arial"/>
              </a:rPr>
              <a:t> for processing data that can be represented as </a:t>
            </a:r>
            <a:r>
              <a:rPr lang="en-US" sz="1400" b="0" i="0" u="none" strike="noStrike" cap="none">
                <a:solidFill>
                  <a:schemeClr val="dk1"/>
                </a:solidFill>
                <a:highlight>
                  <a:srgbClr val="FFFFFF"/>
                </a:highlight>
                <a:uFill>
                  <a:noFill/>
                </a:u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graphs</a:t>
            </a:r>
            <a:endParaRPr sz="1400" b="0" i="0" u="none" strike="noStrike" cap="none">
              <a:solidFill>
                <a:schemeClr val="dk1"/>
              </a:solidFill>
              <a:latin typeface="Arial"/>
              <a:ea typeface="Arial"/>
              <a:cs typeface="Arial"/>
              <a:sym typeface="Arial"/>
            </a:endParaRPr>
          </a:p>
        </p:txBody>
      </p:sp>
      <p:sp>
        <p:nvSpPr>
          <p:cNvPr id="1114" name="Google Shape;1114;g1596454571c_0_32"/>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115" name="Google Shape;1115;g1596454571c_0_32"/>
          <p:cNvPicPr preferRelativeResize="0"/>
          <p:nvPr/>
        </p:nvPicPr>
        <p:blipFill rotWithShape="1">
          <a:blip r:embed="rId6">
            <a:alphaModFix/>
          </a:blip>
          <a:srcRect/>
          <a:stretch/>
        </p:blipFill>
        <p:spPr>
          <a:xfrm>
            <a:off x="8299763" y="652950"/>
            <a:ext cx="577824" cy="577824"/>
          </a:xfrm>
          <a:prstGeom prst="rect">
            <a:avLst/>
          </a:prstGeom>
          <a:noFill/>
          <a:ln>
            <a:noFill/>
          </a:ln>
        </p:spPr>
      </p:pic>
      <p:pic>
        <p:nvPicPr>
          <p:cNvPr id="1116" name="Google Shape;1116;g1596454571c_0_32"/>
          <p:cNvPicPr preferRelativeResize="0"/>
          <p:nvPr/>
        </p:nvPicPr>
        <p:blipFill rotWithShape="1">
          <a:blip r:embed="rId7">
            <a:alphaModFix/>
          </a:blip>
          <a:srcRect/>
          <a:stretch/>
        </p:blipFill>
        <p:spPr>
          <a:xfrm>
            <a:off x="8171299" y="152400"/>
            <a:ext cx="834750" cy="423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3200"/>
              <a:buFont typeface="Bookman Old Style"/>
              <a:buNone/>
            </a:pPr>
            <a:r>
              <a:rPr lang="en-US"/>
              <a:t>Machine Learning </a:t>
            </a:r>
            <a:endParaRPr/>
          </a:p>
        </p:txBody>
      </p:sp>
      <p:sp>
        <p:nvSpPr>
          <p:cNvPr id="248" name="Google Shape;248;p3"/>
          <p:cNvSpPr txBox="1"/>
          <p:nvPr/>
        </p:nvSpPr>
        <p:spPr>
          <a:xfrm>
            <a:off x="985350" y="1415450"/>
            <a:ext cx="71733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Gill Sans"/>
                <a:ea typeface="Gill Sans"/>
                <a:cs typeface="Gill Sans"/>
                <a:sym typeface="Gill Sans"/>
              </a:rPr>
              <a:t>Machine learning is a way that we teach computers to learn things about the world by looking at patterns / examples of things.</a:t>
            </a:r>
            <a:endParaRPr sz="1600" b="0" i="0" u="none" strike="noStrike" cap="none">
              <a:solidFill>
                <a:schemeClr val="dk1"/>
              </a:solidFill>
              <a:latin typeface="Gill Sans"/>
              <a:ea typeface="Gill Sans"/>
              <a:cs typeface="Gill Sans"/>
              <a:sym typeface="Gill Sans"/>
            </a:endParaRPr>
          </a:p>
        </p:txBody>
      </p:sp>
      <p:sp>
        <p:nvSpPr>
          <p:cNvPr id="249" name="Google Shape;249;p3"/>
          <p:cNvSpPr/>
          <p:nvPr/>
        </p:nvSpPr>
        <p:spPr>
          <a:xfrm>
            <a:off x="1690500" y="2418400"/>
            <a:ext cx="1116600" cy="738300"/>
          </a:xfrm>
          <a:prstGeom prst="roundRect">
            <a:avLst>
              <a:gd name="adj" fmla="val 16667"/>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data collection </a:t>
            </a:r>
            <a:endParaRPr sz="1400" b="0" i="0" u="none" strike="noStrike" cap="none">
              <a:solidFill>
                <a:srgbClr val="000000"/>
              </a:solidFill>
              <a:latin typeface="Arial"/>
              <a:ea typeface="Arial"/>
              <a:cs typeface="Arial"/>
              <a:sym typeface="Arial"/>
            </a:endParaRPr>
          </a:p>
        </p:txBody>
      </p:sp>
      <p:sp>
        <p:nvSpPr>
          <p:cNvPr id="250" name="Google Shape;250;p3"/>
          <p:cNvSpPr/>
          <p:nvPr/>
        </p:nvSpPr>
        <p:spPr>
          <a:xfrm>
            <a:off x="2526975" y="3784463"/>
            <a:ext cx="1186200" cy="6120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training data</a:t>
            </a:r>
            <a:endParaRPr sz="1400" b="0" i="0" u="none" strike="noStrike" cap="none">
              <a:solidFill>
                <a:srgbClr val="000000"/>
              </a:solidFill>
              <a:latin typeface="Arial"/>
              <a:ea typeface="Arial"/>
              <a:cs typeface="Arial"/>
              <a:sym typeface="Arial"/>
            </a:endParaRPr>
          </a:p>
        </p:txBody>
      </p:sp>
      <p:sp>
        <p:nvSpPr>
          <p:cNvPr id="251" name="Google Shape;251;p3"/>
          <p:cNvSpPr/>
          <p:nvPr/>
        </p:nvSpPr>
        <p:spPr>
          <a:xfrm>
            <a:off x="782025" y="3784463"/>
            <a:ext cx="1186200" cy="6120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test data</a:t>
            </a:r>
            <a:endParaRPr sz="1400" b="0" i="0" u="none" strike="noStrike" cap="none">
              <a:solidFill>
                <a:srgbClr val="000000"/>
              </a:solidFill>
              <a:latin typeface="Arial"/>
              <a:ea typeface="Arial"/>
              <a:cs typeface="Arial"/>
              <a:sym typeface="Arial"/>
            </a:endParaRPr>
          </a:p>
        </p:txBody>
      </p:sp>
      <p:sp>
        <p:nvSpPr>
          <p:cNvPr id="252" name="Google Shape;252;p3"/>
          <p:cNvSpPr/>
          <p:nvPr/>
        </p:nvSpPr>
        <p:spPr>
          <a:xfrm>
            <a:off x="2526975" y="5332238"/>
            <a:ext cx="1186200" cy="6120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Build the system</a:t>
            </a:r>
            <a:endParaRPr sz="1400" b="0" i="0" u="none" strike="noStrike" cap="none">
              <a:solidFill>
                <a:srgbClr val="000000"/>
              </a:solidFill>
              <a:latin typeface="Arial"/>
              <a:ea typeface="Arial"/>
              <a:cs typeface="Arial"/>
              <a:sym typeface="Arial"/>
            </a:endParaRPr>
          </a:p>
        </p:txBody>
      </p:sp>
      <p:sp>
        <p:nvSpPr>
          <p:cNvPr id="253" name="Google Shape;253;p3"/>
          <p:cNvSpPr/>
          <p:nvPr/>
        </p:nvSpPr>
        <p:spPr>
          <a:xfrm>
            <a:off x="782025" y="5024138"/>
            <a:ext cx="1186200" cy="9201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check the correctness of the system </a:t>
            </a:r>
            <a:endParaRPr sz="1400" b="0" i="0" u="none" strike="noStrike" cap="none">
              <a:solidFill>
                <a:srgbClr val="000000"/>
              </a:solidFill>
              <a:latin typeface="Arial"/>
              <a:ea typeface="Arial"/>
              <a:cs typeface="Arial"/>
              <a:sym typeface="Arial"/>
            </a:endParaRPr>
          </a:p>
        </p:txBody>
      </p:sp>
      <p:cxnSp>
        <p:nvCxnSpPr>
          <p:cNvPr id="254" name="Google Shape;254;p3"/>
          <p:cNvCxnSpPr>
            <a:stCxn id="249" idx="2"/>
            <a:endCxn id="250" idx="0"/>
          </p:cNvCxnSpPr>
          <p:nvPr/>
        </p:nvCxnSpPr>
        <p:spPr>
          <a:xfrm rot="-5400000" flipH="1">
            <a:off x="2370450" y="3035050"/>
            <a:ext cx="627900" cy="871200"/>
          </a:xfrm>
          <a:prstGeom prst="bentConnector3">
            <a:avLst>
              <a:gd name="adj1" fmla="val 49989"/>
            </a:avLst>
          </a:prstGeom>
          <a:noFill/>
          <a:ln w="9525" cap="flat" cmpd="sng">
            <a:solidFill>
              <a:schemeClr val="accent2"/>
            </a:solidFill>
            <a:prstDash val="solid"/>
            <a:round/>
            <a:headEnd type="none" w="sm" len="sm"/>
            <a:tailEnd type="triangle" w="med" len="med"/>
          </a:ln>
        </p:spPr>
      </p:cxnSp>
      <p:cxnSp>
        <p:nvCxnSpPr>
          <p:cNvPr id="255" name="Google Shape;255;p3"/>
          <p:cNvCxnSpPr>
            <a:stCxn id="249" idx="2"/>
            <a:endCxn id="251" idx="0"/>
          </p:cNvCxnSpPr>
          <p:nvPr/>
        </p:nvCxnSpPr>
        <p:spPr>
          <a:xfrm rot="5400000">
            <a:off x="1498050" y="3033850"/>
            <a:ext cx="627900" cy="873600"/>
          </a:xfrm>
          <a:prstGeom prst="bentConnector3">
            <a:avLst>
              <a:gd name="adj1" fmla="val 49989"/>
            </a:avLst>
          </a:prstGeom>
          <a:noFill/>
          <a:ln w="9525" cap="flat" cmpd="sng">
            <a:solidFill>
              <a:schemeClr val="accent2"/>
            </a:solidFill>
            <a:prstDash val="solid"/>
            <a:round/>
            <a:headEnd type="none" w="sm" len="sm"/>
            <a:tailEnd type="triangle" w="med" len="med"/>
          </a:ln>
        </p:spPr>
      </p:cxnSp>
      <p:cxnSp>
        <p:nvCxnSpPr>
          <p:cNvPr id="256" name="Google Shape;256;p3"/>
          <p:cNvCxnSpPr>
            <a:stCxn id="250" idx="2"/>
            <a:endCxn id="252" idx="0"/>
          </p:cNvCxnSpPr>
          <p:nvPr/>
        </p:nvCxnSpPr>
        <p:spPr>
          <a:xfrm>
            <a:off x="3120075" y="4396463"/>
            <a:ext cx="0" cy="935700"/>
          </a:xfrm>
          <a:prstGeom prst="straightConnector1">
            <a:avLst/>
          </a:prstGeom>
          <a:noFill/>
          <a:ln w="9525" cap="flat" cmpd="sng">
            <a:solidFill>
              <a:schemeClr val="accent2"/>
            </a:solidFill>
            <a:prstDash val="solid"/>
            <a:round/>
            <a:headEnd type="none" w="sm" len="sm"/>
            <a:tailEnd type="triangle" w="med" len="med"/>
          </a:ln>
        </p:spPr>
      </p:cxnSp>
      <p:cxnSp>
        <p:nvCxnSpPr>
          <p:cNvPr id="257" name="Google Shape;257;p3"/>
          <p:cNvCxnSpPr>
            <a:stCxn id="251" idx="2"/>
            <a:endCxn id="253" idx="0"/>
          </p:cNvCxnSpPr>
          <p:nvPr/>
        </p:nvCxnSpPr>
        <p:spPr>
          <a:xfrm>
            <a:off x="1375125" y="4396463"/>
            <a:ext cx="0" cy="627600"/>
          </a:xfrm>
          <a:prstGeom prst="straightConnector1">
            <a:avLst/>
          </a:prstGeom>
          <a:noFill/>
          <a:ln w="9525" cap="flat" cmpd="sng">
            <a:solidFill>
              <a:schemeClr val="accent2"/>
            </a:solidFill>
            <a:prstDash val="solid"/>
            <a:round/>
            <a:headEnd type="none" w="sm" len="sm"/>
            <a:tailEnd type="triangle" w="med" len="med"/>
          </a:ln>
        </p:spPr>
      </p:cxnSp>
      <p:sp>
        <p:nvSpPr>
          <p:cNvPr id="258" name="Google Shape;258;p3"/>
          <p:cNvSpPr txBox="1"/>
          <p:nvPr/>
        </p:nvSpPr>
        <p:spPr>
          <a:xfrm>
            <a:off x="4358725" y="3376375"/>
            <a:ext cx="1919700" cy="1539300"/>
          </a:xfrm>
          <a:prstGeom prst="rect">
            <a:avLst/>
          </a:prstGeom>
          <a:noFill/>
          <a:ln w="9525" cap="flat" cmpd="sng">
            <a:solidFill>
              <a:schemeClr val="lt2"/>
            </a:solidFill>
            <a:prstDash val="dash"/>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highlight>
                  <a:srgbClr val="FFFFFF"/>
                </a:highlight>
                <a:latin typeface="Arial"/>
                <a:ea typeface="Arial"/>
                <a:cs typeface="Arial"/>
                <a:sym typeface="Arial"/>
              </a:rPr>
              <a:t>Machine learning algorithms build a model based on sample data, known as </a:t>
            </a:r>
            <a:r>
              <a:rPr lang="en-US" sz="1100" b="0" i="0" u="none" strike="noStrike" cap="none">
                <a:solidFill>
                  <a:schemeClr val="dk1"/>
                </a:solidFill>
                <a:highlight>
                  <a:srgbClr val="FFFFFF"/>
                </a:highlight>
                <a:uFill>
                  <a:noFill/>
                </a:u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training data</a:t>
            </a:r>
            <a:r>
              <a:rPr lang="en-US" sz="1100" b="0" i="0" u="none" strike="noStrike" cap="none">
                <a:solidFill>
                  <a:schemeClr val="dk1"/>
                </a:solidFill>
                <a:highlight>
                  <a:srgbClr val="FFFFFF"/>
                </a:highlight>
                <a:latin typeface="Arial"/>
                <a:ea typeface="Arial"/>
                <a:cs typeface="Arial"/>
                <a:sym typeface="Arial"/>
              </a:rPr>
              <a:t>, in order to make predictions or decisions without being explicitly programmed to do so.</a:t>
            </a:r>
            <a:endParaRPr sz="1100" b="0" i="0" u="none" strike="noStrike" cap="none">
              <a:solidFill>
                <a:schemeClr val="dk1"/>
              </a:solidFill>
              <a:latin typeface="Arial"/>
              <a:ea typeface="Arial"/>
              <a:cs typeface="Arial"/>
              <a:sym typeface="Arial"/>
            </a:endParaRPr>
          </a:p>
        </p:txBody>
      </p:sp>
      <p:sp>
        <p:nvSpPr>
          <p:cNvPr id="259" name="Google Shape;259;p3"/>
          <p:cNvSpPr/>
          <p:nvPr/>
        </p:nvSpPr>
        <p:spPr>
          <a:xfrm>
            <a:off x="6958775" y="2802113"/>
            <a:ext cx="1116600" cy="738300"/>
          </a:xfrm>
          <a:prstGeom prst="roundRect">
            <a:avLst>
              <a:gd name="adj" fmla="val 16667"/>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object</a:t>
            </a:r>
            <a:endParaRPr sz="1400" b="0" i="0" u="none" strike="noStrike" cap="none">
              <a:solidFill>
                <a:srgbClr val="000000"/>
              </a:solidFill>
              <a:latin typeface="Arial"/>
              <a:ea typeface="Arial"/>
              <a:cs typeface="Arial"/>
              <a:sym typeface="Arial"/>
            </a:endParaRPr>
          </a:p>
        </p:txBody>
      </p:sp>
      <p:sp>
        <p:nvSpPr>
          <p:cNvPr id="260" name="Google Shape;260;p3"/>
          <p:cNvSpPr/>
          <p:nvPr/>
        </p:nvSpPr>
        <p:spPr>
          <a:xfrm>
            <a:off x="6923975" y="4130338"/>
            <a:ext cx="1186200" cy="6120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correlation</a:t>
            </a:r>
            <a:endParaRPr sz="1400" b="0" i="0" u="none" strike="noStrike" cap="none">
              <a:solidFill>
                <a:srgbClr val="000000"/>
              </a:solidFill>
              <a:latin typeface="Arial"/>
              <a:ea typeface="Arial"/>
              <a:cs typeface="Arial"/>
              <a:sym typeface="Arial"/>
            </a:endParaRPr>
          </a:p>
        </p:txBody>
      </p:sp>
      <p:sp>
        <p:nvSpPr>
          <p:cNvPr id="261" name="Google Shape;261;p3"/>
          <p:cNvSpPr/>
          <p:nvPr/>
        </p:nvSpPr>
        <p:spPr>
          <a:xfrm>
            <a:off x="6923975" y="5332250"/>
            <a:ext cx="1186200" cy="6120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identification</a:t>
            </a:r>
            <a:endParaRPr sz="1400" b="0" i="0" u="none" strike="noStrike" cap="none">
              <a:solidFill>
                <a:srgbClr val="000000"/>
              </a:solidFill>
              <a:latin typeface="Arial"/>
              <a:ea typeface="Arial"/>
              <a:cs typeface="Arial"/>
              <a:sym typeface="Arial"/>
            </a:endParaRPr>
          </a:p>
        </p:txBody>
      </p:sp>
      <p:cxnSp>
        <p:nvCxnSpPr>
          <p:cNvPr id="262" name="Google Shape;262;p3"/>
          <p:cNvCxnSpPr>
            <a:stCxn id="259" idx="2"/>
            <a:endCxn id="260" idx="0"/>
          </p:cNvCxnSpPr>
          <p:nvPr/>
        </p:nvCxnSpPr>
        <p:spPr>
          <a:xfrm>
            <a:off x="7517075" y="3540413"/>
            <a:ext cx="0" cy="589800"/>
          </a:xfrm>
          <a:prstGeom prst="straightConnector1">
            <a:avLst/>
          </a:prstGeom>
          <a:noFill/>
          <a:ln w="9525" cap="flat" cmpd="sng">
            <a:solidFill>
              <a:schemeClr val="accent2"/>
            </a:solidFill>
            <a:prstDash val="solid"/>
            <a:round/>
            <a:headEnd type="none" w="sm" len="sm"/>
            <a:tailEnd type="triangle" w="med" len="med"/>
          </a:ln>
        </p:spPr>
      </p:cxnSp>
      <p:cxnSp>
        <p:nvCxnSpPr>
          <p:cNvPr id="263" name="Google Shape;263;p3"/>
          <p:cNvCxnSpPr>
            <a:stCxn id="260" idx="2"/>
            <a:endCxn id="261" idx="0"/>
          </p:cNvCxnSpPr>
          <p:nvPr/>
        </p:nvCxnSpPr>
        <p:spPr>
          <a:xfrm>
            <a:off x="7517075" y="4742338"/>
            <a:ext cx="0" cy="589800"/>
          </a:xfrm>
          <a:prstGeom prst="straightConnector1">
            <a:avLst/>
          </a:prstGeom>
          <a:noFill/>
          <a:ln w="9525" cap="flat" cmpd="sng">
            <a:solidFill>
              <a:schemeClr val="accent2"/>
            </a:solidFill>
            <a:prstDash val="solid"/>
            <a:round/>
            <a:headEnd type="none" w="sm" len="sm"/>
            <a:tailEnd type="triangle" w="med" len="med"/>
          </a:ln>
        </p:spPr>
      </p:cxnSp>
      <p:sp>
        <p:nvSpPr>
          <p:cNvPr id="264" name="Google Shape;264;p3"/>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265" name="Google Shape;265;p3"/>
          <p:cNvPicPr preferRelativeResize="0"/>
          <p:nvPr/>
        </p:nvPicPr>
        <p:blipFill rotWithShape="1">
          <a:blip r:embed="rId4">
            <a:alphaModFix/>
          </a:blip>
          <a:srcRect/>
          <a:stretch/>
        </p:blipFill>
        <p:spPr>
          <a:xfrm>
            <a:off x="8299763" y="652950"/>
            <a:ext cx="577824" cy="577824"/>
          </a:xfrm>
          <a:prstGeom prst="rect">
            <a:avLst/>
          </a:prstGeom>
          <a:noFill/>
          <a:ln>
            <a:noFill/>
          </a:ln>
        </p:spPr>
      </p:pic>
      <p:pic>
        <p:nvPicPr>
          <p:cNvPr id="266" name="Google Shape;266;p3"/>
          <p:cNvPicPr preferRelativeResize="0"/>
          <p:nvPr/>
        </p:nvPicPr>
        <p:blipFill rotWithShape="1">
          <a:blip r:embed="rId5">
            <a:alphaModFix/>
          </a:blip>
          <a:srcRect/>
          <a:stretch/>
        </p:blipFill>
        <p:spPr>
          <a:xfrm>
            <a:off x="8171299" y="152400"/>
            <a:ext cx="834750" cy="4233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g1596454571c_0_61"/>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Graph Neural Networks </a:t>
            </a:r>
            <a:endParaRPr/>
          </a:p>
        </p:txBody>
      </p:sp>
      <p:pic>
        <p:nvPicPr>
          <p:cNvPr id="1122" name="Google Shape;1122;g1596454571c_0_61"/>
          <p:cNvPicPr preferRelativeResize="0"/>
          <p:nvPr/>
        </p:nvPicPr>
        <p:blipFill rotWithShape="1">
          <a:blip r:embed="rId3">
            <a:alphaModFix/>
          </a:blip>
          <a:srcRect/>
          <a:stretch/>
        </p:blipFill>
        <p:spPr>
          <a:xfrm>
            <a:off x="1705925" y="1420475"/>
            <a:ext cx="5732150" cy="2797350"/>
          </a:xfrm>
          <a:prstGeom prst="rect">
            <a:avLst/>
          </a:prstGeom>
          <a:noFill/>
          <a:ln>
            <a:noFill/>
          </a:ln>
        </p:spPr>
      </p:pic>
      <p:sp>
        <p:nvSpPr>
          <p:cNvPr id="1123" name="Google Shape;1123;g1596454571c_0_61"/>
          <p:cNvSpPr txBox="1"/>
          <p:nvPr/>
        </p:nvSpPr>
        <p:spPr>
          <a:xfrm>
            <a:off x="2099100" y="4399975"/>
            <a:ext cx="4945800" cy="13392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292929"/>
                </a:solidFill>
                <a:highlight>
                  <a:srgbClr val="FFFFFF"/>
                </a:highlight>
                <a:latin typeface="Georgia"/>
                <a:ea typeface="Georgia"/>
                <a:cs typeface="Georgia"/>
                <a:sym typeface="Georgia"/>
              </a:rPr>
              <a:t>Considers distance and angle from a point on 3D images or the degree of neighboring nodes on graphs. The position and values of kernels on the neighborhood structure are not fixed, but rather learned from the training process.</a:t>
            </a:r>
            <a:endParaRPr sz="1400" b="0" i="0" u="none" strike="noStrike" cap="none">
              <a:solidFill>
                <a:srgbClr val="000000"/>
              </a:solidFill>
              <a:latin typeface="Arial"/>
              <a:ea typeface="Arial"/>
              <a:cs typeface="Arial"/>
              <a:sym typeface="Arial"/>
            </a:endParaRPr>
          </a:p>
        </p:txBody>
      </p:sp>
      <p:sp>
        <p:nvSpPr>
          <p:cNvPr id="1124" name="Google Shape;1124;g1596454571c_0_61"/>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125" name="Google Shape;1125;g1596454571c_0_61"/>
          <p:cNvPicPr preferRelativeResize="0"/>
          <p:nvPr/>
        </p:nvPicPr>
        <p:blipFill rotWithShape="1">
          <a:blip r:embed="rId4">
            <a:alphaModFix/>
          </a:blip>
          <a:srcRect/>
          <a:stretch/>
        </p:blipFill>
        <p:spPr>
          <a:xfrm>
            <a:off x="8299763" y="652950"/>
            <a:ext cx="577824" cy="577824"/>
          </a:xfrm>
          <a:prstGeom prst="rect">
            <a:avLst/>
          </a:prstGeom>
          <a:noFill/>
          <a:ln>
            <a:noFill/>
          </a:ln>
        </p:spPr>
      </p:pic>
      <p:pic>
        <p:nvPicPr>
          <p:cNvPr id="1126" name="Google Shape;1126;g1596454571c_0_61"/>
          <p:cNvPicPr preferRelativeResize="0"/>
          <p:nvPr/>
        </p:nvPicPr>
        <p:blipFill rotWithShape="1">
          <a:blip r:embed="rId5">
            <a:alphaModFix/>
          </a:blip>
          <a:srcRect/>
          <a:stretch/>
        </p:blipFill>
        <p:spPr>
          <a:xfrm>
            <a:off x="8171299" y="152400"/>
            <a:ext cx="834750" cy="4233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g1596454571c_0_66"/>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Recurrent Neural Networks </a:t>
            </a:r>
            <a:endParaRPr/>
          </a:p>
        </p:txBody>
      </p:sp>
      <p:sp>
        <p:nvSpPr>
          <p:cNvPr id="1132" name="Google Shape;1132;g1596454571c_0_66"/>
          <p:cNvSpPr txBox="1"/>
          <p:nvPr/>
        </p:nvSpPr>
        <p:spPr>
          <a:xfrm>
            <a:off x="1279950" y="1398025"/>
            <a:ext cx="65841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highlight>
                  <a:srgbClr val="FFFFFF"/>
                </a:highlight>
                <a:latin typeface="Arial"/>
                <a:ea typeface="Arial"/>
                <a:cs typeface="Arial"/>
                <a:sym typeface="Arial"/>
              </a:rPr>
              <a:t>Recurrent neural network</a:t>
            </a:r>
            <a:r>
              <a:rPr lang="en-US" sz="1200" b="0" i="0" u="none" strike="noStrike" cap="none">
                <a:solidFill>
                  <a:schemeClr val="dk1"/>
                </a:solidFill>
                <a:highlight>
                  <a:srgbClr val="FFFFFF"/>
                </a:highlight>
                <a:latin typeface="Arial"/>
                <a:ea typeface="Arial"/>
                <a:cs typeface="Arial"/>
                <a:sym typeface="Arial"/>
              </a:rPr>
              <a:t> (</a:t>
            </a:r>
            <a:r>
              <a:rPr lang="en-US" sz="1200" b="1" i="0" u="none" strike="noStrike" cap="none">
                <a:solidFill>
                  <a:schemeClr val="dk1"/>
                </a:solidFill>
                <a:highlight>
                  <a:srgbClr val="FFFFFF"/>
                </a:highlight>
                <a:latin typeface="Arial"/>
                <a:ea typeface="Arial"/>
                <a:cs typeface="Arial"/>
                <a:sym typeface="Arial"/>
              </a:rPr>
              <a:t>RNN</a:t>
            </a:r>
            <a:r>
              <a:rPr lang="en-US" sz="1200" b="0" i="0" u="none" strike="noStrike" cap="none">
                <a:solidFill>
                  <a:schemeClr val="dk1"/>
                </a:solidFill>
                <a:highlight>
                  <a:srgbClr val="FFFFFF"/>
                </a:highlight>
                <a:latin typeface="Arial"/>
                <a:ea typeface="Arial"/>
                <a:cs typeface="Arial"/>
                <a:sym typeface="Arial"/>
              </a:rPr>
              <a:t>): class of </a:t>
            </a:r>
            <a:r>
              <a:rPr lang="en-US" sz="1200" b="0" i="0" u="none" strike="noStrike" cap="none">
                <a:solidFill>
                  <a:schemeClr val="dk1"/>
                </a:solidFill>
                <a:highlight>
                  <a:srgbClr val="FFFFFF"/>
                </a:highlight>
                <a:uFill>
                  <a:noFill/>
                </a:u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artificial neural networks</a:t>
            </a:r>
            <a:r>
              <a:rPr lang="en-US" sz="1200" b="0" i="0" u="none" strike="noStrike" cap="none">
                <a:solidFill>
                  <a:schemeClr val="dk1"/>
                </a:solidFill>
                <a:highlight>
                  <a:srgbClr val="FFFFFF"/>
                </a:highlight>
                <a:latin typeface="Arial"/>
                <a:ea typeface="Arial"/>
                <a:cs typeface="Arial"/>
                <a:sym typeface="Arial"/>
              </a:rPr>
              <a:t> where connections between nodes can create a cycle, allowing output from some nodes to affect subsequent input to the same nodes. </a:t>
            </a:r>
            <a:r>
              <a:rPr lang="en-US" sz="1200" b="1" i="0" u="none" strike="noStrike" cap="none">
                <a:solidFill>
                  <a:srgbClr val="202124"/>
                </a:solidFill>
                <a:highlight>
                  <a:srgbClr val="FFFFFF"/>
                </a:highlight>
                <a:latin typeface="Arial"/>
                <a:ea typeface="Arial"/>
                <a:cs typeface="Arial"/>
                <a:sym typeface="Arial"/>
              </a:rPr>
              <a:t> </a:t>
            </a:r>
            <a:r>
              <a:rPr lang="en-US" sz="1200" b="0" i="0" u="none" strike="noStrike" cap="none">
                <a:solidFill>
                  <a:srgbClr val="202124"/>
                </a:solidFill>
                <a:highlight>
                  <a:srgbClr val="FFFFFF"/>
                </a:highlight>
                <a:latin typeface="Arial"/>
                <a:ea typeface="Arial"/>
                <a:cs typeface="Arial"/>
                <a:sym typeface="Arial"/>
              </a:rPr>
              <a:t>Commonly used in speech recognition and natural language processing. (works sequentially)</a:t>
            </a:r>
            <a:endParaRPr sz="1200" b="0" i="0" u="none" strike="noStrike" cap="none">
              <a:solidFill>
                <a:schemeClr val="dk1"/>
              </a:solidFill>
              <a:latin typeface="Arial"/>
              <a:ea typeface="Arial"/>
              <a:cs typeface="Arial"/>
              <a:sym typeface="Arial"/>
            </a:endParaRPr>
          </a:p>
        </p:txBody>
      </p:sp>
      <p:sp>
        <p:nvSpPr>
          <p:cNvPr id="1133" name="Google Shape;1133;g1596454571c_0_66"/>
          <p:cNvSpPr/>
          <p:nvPr/>
        </p:nvSpPr>
        <p:spPr>
          <a:xfrm>
            <a:off x="1399162" y="2663850"/>
            <a:ext cx="380700" cy="358800"/>
          </a:xfrm>
          <a:prstGeom prst="ellipse">
            <a:avLst/>
          </a:prstGeom>
          <a:solidFill>
            <a:srgbClr val="4C1130"/>
          </a:solidFill>
          <a:ln w="9525" cap="flat" cmpd="sng">
            <a:solidFill>
              <a:srgbClr val="4C113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g1596454571c_0_66"/>
          <p:cNvSpPr/>
          <p:nvPr/>
        </p:nvSpPr>
        <p:spPr>
          <a:xfrm>
            <a:off x="1399162" y="4402095"/>
            <a:ext cx="380700" cy="358800"/>
          </a:xfrm>
          <a:prstGeom prst="ellipse">
            <a:avLst/>
          </a:prstGeom>
          <a:solidFill>
            <a:srgbClr val="E69138"/>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g1596454571c_0_66"/>
          <p:cNvSpPr/>
          <p:nvPr/>
        </p:nvSpPr>
        <p:spPr>
          <a:xfrm>
            <a:off x="1306075" y="3445215"/>
            <a:ext cx="567000" cy="534300"/>
          </a:xfrm>
          <a:prstGeom prst="ellipse">
            <a:avLst/>
          </a:prstGeom>
          <a:solidFill>
            <a:srgbClr val="A4C2F4"/>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36" name="Google Shape;1136;g1596454571c_0_66"/>
          <p:cNvCxnSpPr>
            <a:stCxn id="1134" idx="0"/>
            <a:endCxn id="1135" idx="4"/>
          </p:cNvCxnSpPr>
          <p:nvPr/>
        </p:nvCxnSpPr>
        <p:spPr>
          <a:xfrm rot="10800000">
            <a:off x="1589512" y="3979395"/>
            <a:ext cx="0" cy="422700"/>
          </a:xfrm>
          <a:prstGeom prst="straightConnector1">
            <a:avLst/>
          </a:prstGeom>
          <a:noFill/>
          <a:ln w="9525" cap="flat" cmpd="sng">
            <a:solidFill>
              <a:schemeClr val="dk2"/>
            </a:solidFill>
            <a:prstDash val="solid"/>
            <a:round/>
            <a:headEnd type="none" w="sm" len="sm"/>
            <a:tailEnd type="triangle" w="med" len="med"/>
          </a:ln>
        </p:spPr>
      </p:cxnSp>
      <p:cxnSp>
        <p:nvCxnSpPr>
          <p:cNvPr id="1137" name="Google Shape;1137;g1596454571c_0_66"/>
          <p:cNvCxnSpPr>
            <a:stCxn id="1135" idx="0"/>
            <a:endCxn id="1133" idx="4"/>
          </p:cNvCxnSpPr>
          <p:nvPr/>
        </p:nvCxnSpPr>
        <p:spPr>
          <a:xfrm rot="10800000">
            <a:off x="1589575" y="3022515"/>
            <a:ext cx="0" cy="422700"/>
          </a:xfrm>
          <a:prstGeom prst="straightConnector1">
            <a:avLst/>
          </a:prstGeom>
          <a:noFill/>
          <a:ln w="9525" cap="flat" cmpd="sng">
            <a:solidFill>
              <a:schemeClr val="dk2"/>
            </a:solidFill>
            <a:prstDash val="solid"/>
            <a:round/>
            <a:headEnd type="none" w="sm" len="sm"/>
            <a:tailEnd type="triangle" w="med" len="med"/>
          </a:ln>
        </p:spPr>
      </p:cxnSp>
      <p:sp>
        <p:nvSpPr>
          <p:cNvPr id="1138" name="Google Shape;1138;g1596454571c_0_66"/>
          <p:cNvSpPr txBox="1"/>
          <p:nvPr/>
        </p:nvSpPr>
        <p:spPr>
          <a:xfrm>
            <a:off x="852775" y="5025425"/>
            <a:ext cx="1473600" cy="4002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feed-forward</a:t>
            </a:r>
            <a:endParaRPr sz="1400" b="0" i="0" u="none" strike="noStrike" cap="none">
              <a:solidFill>
                <a:srgbClr val="000000"/>
              </a:solidFill>
              <a:latin typeface="Gill Sans"/>
              <a:ea typeface="Gill Sans"/>
              <a:cs typeface="Gill Sans"/>
              <a:sym typeface="Gill Sans"/>
            </a:endParaRPr>
          </a:p>
        </p:txBody>
      </p:sp>
      <p:sp>
        <p:nvSpPr>
          <p:cNvPr id="1139" name="Google Shape;1139;g1596454571c_0_66"/>
          <p:cNvSpPr txBox="1"/>
          <p:nvPr/>
        </p:nvSpPr>
        <p:spPr>
          <a:xfrm>
            <a:off x="644875" y="2658600"/>
            <a:ext cx="661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Gill Sans"/>
                <a:ea typeface="Gill Sans"/>
                <a:cs typeface="Gill Sans"/>
                <a:sym typeface="Gill Sans"/>
              </a:rPr>
              <a:t>Output</a:t>
            </a:r>
            <a:endParaRPr sz="1200" b="0" i="0" u="none" strike="noStrike" cap="none">
              <a:solidFill>
                <a:srgbClr val="000000"/>
              </a:solidFill>
              <a:latin typeface="Gill Sans"/>
              <a:ea typeface="Gill Sans"/>
              <a:cs typeface="Gill Sans"/>
              <a:sym typeface="Gill Sans"/>
            </a:endParaRPr>
          </a:p>
        </p:txBody>
      </p:sp>
      <p:sp>
        <p:nvSpPr>
          <p:cNvPr id="1140" name="Google Shape;1140;g1596454571c_0_66"/>
          <p:cNvSpPr txBox="1"/>
          <p:nvPr/>
        </p:nvSpPr>
        <p:spPr>
          <a:xfrm>
            <a:off x="644875" y="3527725"/>
            <a:ext cx="661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Gill Sans"/>
                <a:ea typeface="Gill Sans"/>
                <a:cs typeface="Gill Sans"/>
                <a:sym typeface="Gill Sans"/>
              </a:rPr>
              <a:t>Hidden</a:t>
            </a:r>
            <a:endParaRPr sz="1200" b="0" i="0" u="none" strike="noStrike" cap="none">
              <a:solidFill>
                <a:srgbClr val="000000"/>
              </a:solidFill>
              <a:latin typeface="Gill Sans"/>
              <a:ea typeface="Gill Sans"/>
              <a:cs typeface="Gill Sans"/>
              <a:sym typeface="Gill Sans"/>
            </a:endParaRPr>
          </a:p>
        </p:txBody>
      </p:sp>
      <p:sp>
        <p:nvSpPr>
          <p:cNvPr id="1141" name="Google Shape;1141;g1596454571c_0_66"/>
          <p:cNvSpPr txBox="1"/>
          <p:nvPr/>
        </p:nvSpPr>
        <p:spPr>
          <a:xfrm>
            <a:off x="644875" y="4396850"/>
            <a:ext cx="6612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Gill Sans"/>
                <a:ea typeface="Gill Sans"/>
                <a:cs typeface="Gill Sans"/>
                <a:sym typeface="Gill Sans"/>
              </a:rPr>
              <a:t>Input</a:t>
            </a:r>
            <a:endParaRPr sz="1200" b="0" i="0" u="none" strike="noStrike" cap="none">
              <a:solidFill>
                <a:srgbClr val="000000"/>
              </a:solidFill>
              <a:latin typeface="Gill Sans"/>
              <a:ea typeface="Gill Sans"/>
              <a:cs typeface="Gill Sans"/>
              <a:sym typeface="Gill Sans"/>
            </a:endParaRPr>
          </a:p>
        </p:txBody>
      </p:sp>
      <p:sp>
        <p:nvSpPr>
          <p:cNvPr id="1142" name="Google Shape;1142;g1596454571c_0_66"/>
          <p:cNvSpPr/>
          <p:nvPr/>
        </p:nvSpPr>
        <p:spPr>
          <a:xfrm>
            <a:off x="3884787" y="2669088"/>
            <a:ext cx="380700" cy="358800"/>
          </a:xfrm>
          <a:prstGeom prst="ellipse">
            <a:avLst/>
          </a:prstGeom>
          <a:solidFill>
            <a:srgbClr val="4C1130"/>
          </a:solidFill>
          <a:ln w="9525" cap="flat" cmpd="sng">
            <a:solidFill>
              <a:srgbClr val="4C113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g1596454571c_0_66"/>
          <p:cNvSpPr/>
          <p:nvPr/>
        </p:nvSpPr>
        <p:spPr>
          <a:xfrm>
            <a:off x="3884787" y="4407333"/>
            <a:ext cx="380700" cy="358800"/>
          </a:xfrm>
          <a:prstGeom prst="ellipse">
            <a:avLst/>
          </a:prstGeom>
          <a:solidFill>
            <a:srgbClr val="E69138"/>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g1596454571c_0_66"/>
          <p:cNvSpPr/>
          <p:nvPr/>
        </p:nvSpPr>
        <p:spPr>
          <a:xfrm>
            <a:off x="3791700" y="3450453"/>
            <a:ext cx="567000" cy="534300"/>
          </a:xfrm>
          <a:prstGeom prst="ellipse">
            <a:avLst/>
          </a:prstGeom>
          <a:solidFill>
            <a:srgbClr val="A4C2F4"/>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45" name="Google Shape;1145;g1596454571c_0_66"/>
          <p:cNvCxnSpPr>
            <a:stCxn id="1143" idx="0"/>
            <a:endCxn id="1144" idx="4"/>
          </p:cNvCxnSpPr>
          <p:nvPr/>
        </p:nvCxnSpPr>
        <p:spPr>
          <a:xfrm rot="10800000">
            <a:off x="4075137" y="3984633"/>
            <a:ext cx="0" cy="422700"/>
          </a:xfrm>
          <a:prstGeom prst="straightConnector1">
            <a:avLst/>
          </a:prstGeom>
          <a:noFill/>
          <a:ln w="9525" cap="flat" cmpd="sng">
            <a:solidFill>
              <a:schemeClr val="dk2"/>
            </a:solidFill>
            <a:prstDash val="solid"/>
            <a:round/>
            <a:headEnd type="none" w="sm" len="sm"/>
            <a:tailEnd type="triangle" w="med" len="med"/>
          </a:ln>
        </p:spPr>
      </p:cxnSp>
      <p:cxnSp>
        <p:nvCxnSpPr>
          <p:cNvPr id="1146" name="Google Shape;1146;g1596454571c_0_66"/>
          <p:cNvCxnSpPr>
            <a:stCxn id="1144" idx="0"/>
            <a:endCxn id="1142" idx="4"/>
          </p:cNvCxnSpPr>
          <p:nvPr/>
        </p:nvCxnSpPr>
        <p:spPr>
          <a:xfrm rot="10800000">
            <a:off x="4075200" y="3027753"/>
            <a:ext cx="0" cy="422700"/>
          </a:xfrm>
          <a:prstGeom prst="straightConnector1">
            <a:avLst/>
          </a:prstGeom>
          <a:noFill/>
          <a:ln w="9525" cap="flat" cmpd="sng">
            <a:solidFill>
              <a:schemeClr val="dk2"/>
            </a:solidFill>
            <a:prstDash val="solid"/>
            <a:round/>
            <a:headEnd type="none" w="sm" len="sm"/>
            <a:tailEnd type="triangle" w="med" len="med"/>
          </a:ln>
        </p:spPr>
      </p:cxnSp>
      <p:sp>
        <p:nvSpPr>
          <p:cNvPr id="1147" name="Google Shape;1147;g1596454571c_0_66"/>
          <p:cNvSpPr txBox="1"/>
          <p:nvPr/>
        </p:nvSpPr>
        <p:spPr>
          <a:xfrm>
            <a:off x="3338400" y="5030663"/>
            <a:ext cx="1473600" cy="4002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RNN</a:t>
            </a:r>
            <a:endParaRPr sz="1400" b="0" i="0" u="none" strike="noStrike" cap="none">
              <a:solidFill>
                <a:srgbClr val="000000"/>
              </a:solidFill>
              <a:latin typeface="Gill Sans"/>
              <a:ea typeface="Gill Sans"/>
              <a:cs typeface="Gill Sans"/>
              <a:sym typeface="Gill Sans"/>
            </a:endParaRPr>
          </a:p>
        </p:txBody>
      </p:sp>
      <p:sp>
        <p:nvSpPr>
          <p:cNvPr id="1148" name="Google Shape;1148;g1596454571c_0_66"/>
          <p:cNvSpPr txBox="1"/>
          <p:nvPr/>
        </p:nvSpPr>
        <p:spPr>
          <a:xfrm>
            <a:off x="3130500" y="2663838"/>
            <a:ext cx="661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Gill Sans"/>
                <a:ea typeface="Gill Sans"/>
                <a:cs typeface="Gill Sans"/>
                <a:sym typeface="Gill Sans"/>
              </a:rPr>
              <a:t>Output</a:t>
            </a:r>
            <a:endParaRPr sz="1200" b="0" i="0" u="none" strike="noStrike" cap="none">
              <a:solidFill>
                <a:srgbClr val="000000"/>
              </a:solidFill>
              <a:latin typeface="Gill Sans"/>
              <a:ea typeface="Gill Sans"/>
              <a:cs typeface="Gill Sans"/>
              <a:sym typeface="Gill Sans"/>
            </a:endParaRPr>
          </a:p>
        </p:txBody>
      </p:sp>
      <p:sp>
        <p:nvSpPr>
          <p:cNvPr id="1149" name="Google Shape;1149;g1596454571c_0_66"/>
          <p:cNvSpPr txBox="1"/>
          <p:nvPr/>
        </p:nvSpPr>
        <p:spPr>
          <a:xfrm>
            <a:off x="2790475" y="3532963"/>
            <a:ext cx="661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Gill Sans"/>
                <a:ea typeface="Gill Sans"/>
                <a:cs typeface="Gill Sans"/>
                <a:sym typeface="Gill Sans"/>
              </a:rPr>
              <a:t>Hidden</a:t>
            </a:r>
            <a:endParaRPr sz="1200" b="0" i="0" u="none" strike="noStrike" cap="none">
              <a:solidFill>
                <a:srgbClr val="000000"/>
              </a:solidFill>
              <a:latin typeface="Gill Sans"/>
              <a:ea typeface="Gill Sans"/>
              <a:cs typeface="Gill Sans"/>
              <a:sym typeface="Gill Sans"/>
            </a:endParaRPr>
          </a:p>
        </p:txBody>
      </p:sp>
      <p:sp>
        <p:nvSpPr>
          <p:cNvPr id="1150" name="Google Shape;1150;g1596454571c_0_66"/>
          <p:cNvSpPr txBox="1"/>
          <p:nvPr/>
        </p:nvSpPr>
        <p:spPr>
          <a:xfrm>
            <a:off x="3130500" y="4402088"/>
            <a:ext cx="6612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Gill Sans"/>
                <a:ea typeface="Gill Sans"/>
                <a:cs typeface="Gill Sans"/>
                <a:sym typeface="Gill Sans"/>
              </a:rPr>
              <a:t>Input</a:t>
            </a:r>
            <a:endParaRPr sz="1200" b="0" i="0" u="none" strike="noStrike" cap="none">
              <a:solidFill>
                <a:srgbClr val="000000"/>
              </a:solidFill>
              <a:latin typeface="Gill Sans"/>
              <a:ea typeface="Gill Sans"/>
              <a:cs typeface="Gill Sans"/>
              <a:sym typeface="Gill Sans"/>
            </a:endParaRPr>
          </a:p>
        </p:txBody>
      </p:sp>
      <p:cxnSp>
        <p:nvCxnSpPr>
          <p:cNvPr id="1151" name="Google Shape;1151;g1596454571c_0_66"/>
          <p:cNvCxnSpPr>
            <a:stCxn id="1144" idx="6"/>
            <a:endCxn id="1144" idx="2"/>
          </p:cNvCxnSpPr>
          <p:nvPr/>
        </p:nvCxnSpPr>
        <p:spPr>
          <a:xfrm flipH="1">
            <a:off x="3791700" y="3717603"/>
            <a:ext cx="567000" cy="600"/>
          </a:xfrm>
          <a:prstGeom prst="bentConnector5">
            <a:avLst>
              <a:gd name="adj1" fmla="val -41997"/>
              <a:gd name="adj2" fmla="val -68567094"/>
              <a:gd name="adj3" fmla="val 141997"/>
            </a:avLst>
          </a:prstGeom>
          <a:noFill/>
          <a:ln w="9525" cap="flat" cmpd="sng">
            <a:solidFill>
              <a:schemeClr val="dk2"/>
            </a:solidFill>
            <a:prstDash val="solid"/>
            <a:round/>
            <a:headEnd type="none" w="sm" len="sm"/>
            <a:tailEnd type="triangle" w="med" len="med"/>
          </a:ln>
        </p:spPr>
      </p:cxnSp>
      <p:sp>
        <p:nvSpPr>
          <p:cNvPr id="1152" name="Google Shape;1152;g1596454571c_0_66"/>
          <p:cNvSpPr txBox="1"/>
          <p:nvPr/>
        </p:nvSpPr>
        <p:spPr>
          <a:xfrm>
            <a:off x="5424625" y="4135850"/>
            <a:ext cx="3060600" cy="6156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Hidden state is a representation of the previous inputs </a:t>
            </a:r>
            <a:endParaRPr sz="1400" b="0" i="0" u="none" strike="noStrike" cap="none">
              <a:solidFill>
                <a:srgbClr val="000000"/>
              </a:solidFill>
              <a:latin typeface="Gill Sans"/>
              <a:ea typeface="Gill Sans"/>
              <a:cs typeface="Gill Sans"/>
              <a:sym typeface="Gill Sans"/>
            </a:endParaRPr>
          </a:p>
        </p:txBody>
      </p:sp>
      <p:sp>
        <p:nvSpPr>
          <p:cNvPr id="1153" name="Google Shape;1153;g1596454571c_0_66"/>
          <p:cNvSpPr txBox="1"/>
          <p:nvPr/>
        </p:nvSpPr>
        <p:spPr>
          <a:xfrm>
            <a:off x="4763425" y="3235138"/>
            <a:ext cx="6612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Gill Sans"/>
                <a:ea typeface="Gill Sans"/>
                <a:cs typeface="Gill Sans"/>
                <a:sym typeface="Gill Sans"/>
              </a:rPr>
              <a:t>Hidden State</a:t>
            </a:r>
            <a:endParaRPr sz="1200" b="0" i="0" u="none" strike="noStrike" cap="none">
              <a:solidFill>
                <a:srgbClr val="000000"/>
              </a:solidFill>
              <a:latin typeface="Gill Sans"/>
              <a:ea typeface="Gill Sans"/>
              <a:cs typeface="Gill Sans"/>
              <a:sym typeface="Gill Sans"/>
            </a:endParaRPr>
          </a:p>
        </p:txBody>
      </p:sp>
      <p:sp>
        <p:nvSpPr>
          <p:cNvPr id="1154" name="Google Shape;1154;g1596454571c_0_66"/>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155" name="Google Shape;1155;g1596454571c_0_66"/>
          <p:cNvPicPr preferRelativeResize="0"/>
          <p:nvPr/>
        </p:nvPicPr>
        <p:blipFill rotWithShape="1">
          <a:blip r:embed="rId4">
            <a:alphaModFix/>
          </a:blip>
          <a:srcRect/>
          <a:stretch/>
        </p:blipFill>
        <p:spPr>
          <a:xfrm>
            <a:off x="8299763" y="652950"/>
            <a:ext cx="577824" cy="577824"/>
          </a:xfrm>
          <a:prstGeom prst="rect">
            <a:avLst/>
          </a:prstGeom>
          <a:noFill/>
          <a:ln>
            <a:noFill/>
          </a:ln>
        </p:spPr>
      </p:pic>
      <p:pic>
        <p:nvPicPr>
          <p:cNvPr id="1156" name="Google Shape;1156;g1596454571c_0_66"/>
          <p:cNvPicPr preferRelativeResize="0"/>
          <p:nvPr/>
        </p:nvPicPr>
        <p:blipFill rotWithShape="1">
          <a:blip r:embed="rId5">
            <a:alphaModFix/>
          </a:blip>
          <a:srcRect/>
          <a:stretch/>
        </p:blipFill>
        <p:spPr>
          <a:xfrm>
            <a:off x="8171299" y="152400"/>
            <a:ext cx="834750" cy="4233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g1596454571c_0_103"/>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Recurrent Neural Networks </a:t>
            </a:r>
            <a:endParaRPr/>
          </a:p>
        </p:txBody>
      </p:sp>
      <p:sp>
        <p:nvSpPr>
          <p:cNvPr id="1162" name="Google Shape;1162;g1596454571c_0_103"/>
          <p:cNvSpPr txBox="1"/>
          <p:nvPr/>
        </p:nvSpPr>
        <p:spPr>
          <a:xfrm>
            <a:off x="670725" y="1379700"/>
            <a:ext cx="1209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example:</a:t>
            </a:r>
            <a:endParaRPr sz="1400" b="0" i="0" u="none" strike="noStrike" cap="none">
              <a:solidFill>
                <a:srgbClr val="000000"/>
              </a:solidFill>
              <a:latin typeface="Gill Sans"/>
              <a:ea typeface="Gill Sans"/>
              <a:cs typeface="Gill Sans"/>
              <a:sym typeface="Gill Sans"/>
            </a:endParaRPr>
          </a:p>
        </p:txBody>
      </p:sp>
      <p:sp>
        <p:nvSpPr>
          <p:cNvPr id="1163" name="Google Shape;1163;g1596454571c_0_103"/>
          <p:cNvSpPr txBox="1"/>
          <p:nvPr/>
        </p:nvSpPr>
        <p:spPr>
          <a:xfrm>
            <a:off x="889263" y="1874900"/>
            <a:ext cx="9258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Gill Sans"/>
                <a:ea typeface="Gill Sans"/>
                <a:cs typeface="Gill Sans"/>
                <a:sym typeface="Gill Sans"/>
              </a:rPr>
              <a:t>What</a:t>
            </a:r>
            <a:endParaRPr sz="2300" b="0" i="0" u="none" strike="noStrike" cap="none">
              <a:solidFill>
                <a:srgbClr val="000000"/>
              </a:solidFill>
              <a:latin typeface="Gill Sans"/>
              <a:ea typeface="Gill Sans"/>
              <a:cs typeface="Gill Sans"/>
              <a:sym typeface="Gill Sans"/>
            </a:endParaRPr>
          </a:p>
        </p:txBody>
      </p:sp>
      <p:sp>
        <p:nvSpPr>
          <p:cNvPr id="1164" name="Google Shape;1164;g1596454571c_0_103"/>
          <p:cNvSpPr txBox="1"/>
          <p:nvPr/>
        </p:nvSpPr>
        <p:spPr>
          <a:xfrm>
            <a:off x="2576425" y="1874900"/>
            <a:ext cx="7356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Gill Sans"/>
                <a:ea typeface="Gill Sans"/>
                <a:cs typeface="Gill Sans"/>
                <a:sym typeface="Gill Sans"/>
              </a:rPr>
              <a:t>time</a:t>
            </a:r>
            <a:endParaRPr sz="2300" b="0" i="0" u="none" strike="noStrike" cap="none">
              <a:solidFill>
                <a:schemeClr val="dk1"/>
              </a:solidFill>
              <a:latin typeface="Gill Sans"/>
              <a:ea typeface="Gill Sans"/>
              <a:cs typeface="Gill Sans"/>
              <a:sym typeface="Gill Sans"/>
            </a:endParaRPr>
          </a:p>
        </p:txBody>
      </p:sp>
      <p:sp>
        <p:nvSpPr>
          <p:cNvPr id="1165" name="Google Shape;1165;g1596454571c_0_103"/>
          <p:cNvSpPr txBox="1"/>
          <p:nvPr/>
        </p:nvSpPr>
        <p:spPr>
          <a:xfrm>
            <a:off x="4133238" y="1874900"/>
            <a:ext cx="623400" cy="538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Gill Sans"/>
                <a:ea typeface="Gill Sans"/>
                <a:cs typeface="Gill Sans"/>
                <a:sym typeface="Gill Sans"/>
              </a:rPr>
              <a:t> is</a:t>
            </a:r>
            <a:endParaRPr sz="2300" b="0" i="0" u="none" strike="noStrike" cap="none">
              <a:solidFill>
                <a:schemeClr val="dk1"/>
              </a:solidFill>
              <a:latin typeface="Gill Sans"/>
              <a:ea typeface="Gill Sans"/>
              <a:cs typeface="Gill Sans"/>
              <a:sym typeface="Gill Sans"/>
            </a:endParaRPr>
          </a:p>
        </p:txBody>
      </p:sp>
      <p:sp>
        <p:nvSpPr>
          <p:cNvPr id="1166" name="Google Shape;1166;g1596454571c_0_103"/>
          <p:cNvSpPr txBox="1"/>
          <p:nvPr/>
        </p:nvSpPr>
        <p:spPr>
          <a:xfrm>
            <a:off x="5702088" y="1874900"/>
            <a:ext cx="623400" cy="538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Gill Sans"/>
                <a:ea typeface="Gill Sans"/>
                <a:cs typeface="Gill Sans"/>
                <a:sym typeface="Gill Sans"/>
              </a:rPr>
              <a:t>it </a:t>
            </a:r>
            <a:endParaRPr sz="2300" b="0" i="0" u="none" strike="noStrike" cap="none">
              <a:solidFill>
                <a:schemeClr val="dk1"/>
              </a:solidFill>
              <a:latin typeface="Gill Sans"/>
              <a:ea typeface="Gill Sans"/>
              <a:cs typeface="Gill Sans"/>
              <a:sym typeface="Gill Sans"/>
            </a:endParaRPr>
          </a:p>
        </p:txBody>
      </p:sp>
      <p:sp>
        <p:nvSpPr>
          <p:cNvPr id="1167" name="Google Shape;1167;g1596454571c_0_103"/>
          <p:cNvSpPr txBox="1"/>
          <p:nvPr/>
        </p:nvSpPr>
        <p:spPr>
          <a:xfrm>
            <a:off x="7242238" y="1884963"/>
            <a:ext cx="623400" cy="538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Gill Sans"/>
                <a:ea typeface="Gill Sans"/>
                <a:cs typeface="Gill Sans"/>
                <a:sym typeface="Gill Sans"/>
              </a:rPr>
              <a:t>?</a:t>
            </a:r>
            <a:endParaRPr sz="2300" b="0" i="0" u="none" strike="noStrike" cap="none">
              <a:solidFill>
                <a:schemeClr val="dk1"/>
              </a:solidFill>
              <a:latin typeface="Gill Sans"/>
              <a:ea typeface="Gill Sans"/>
              <a:cs typeface="Gill Sans"/>
              <a:sym typeface="Gill Sans"/>
            </a:endParaRPr>
          </a:p>
        </p:txBody>
      </p:sp>
      <p:cxnSp>
        <p:nvCxnSpPr>
          <p:cNvPr id="1168" name="Google Shape;1168;g1596454571c_0_103"/>
          <p:cNvCxnSpPr>
            <a:stCxn id="1163" idx="2"/>
            <a:endCxn id="1169" idx="0"/>
          </p:cNvCxnSpPr>
          <p:nvPr/>
        </p:nvCxnSpPr>
        <p:spPr>
          <a:xfrm>
            <a:off x="1352163" y="2413700"/>
            <a:ext cx="2400" cy="551100"/>
          </a:xfrm>
          <a:prstGeom prst="straightConnector1">
            <a:avLst/>
          </a:prstGeom>
          <a:noFill/>
          <a:ln w="9525" cap="flat" cmpd="sng">
            <a:solidFill>
              <a:schemeClr val="dk2"/>
            </a:solidFill>
            <a:prstDash val="solid"/>
            <a:round/>
            <a:headEnd type="none" w="sm" len="sm"/>
            <a:tailEnd type="triangle" w="med" len="med"/>
          </a:ln>
        </p:spPr>
      </p:cxnSp>
      <p:sp>
        <p:nvSpPr>
          <p:cNvPr id="1170" name="Google Shape;1170;g1596454571c_0_103"/>
          <p:cNvSpPr txBox="1"/>
          <p:nvPr/>
        </p:nvSpPr>
        <p:spPr>
          <a:xfrm>
            <a:off x="887013" y="4153200"/>
            <a:ext cx="935100" cy="6927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encode &amp; output production</a:t>
            </a:r>
            <a:endParaRPr sz="1100" b="0" i="0" u="none" strike="noStrike" cap="none">
              <a:solidFill>
                <a:srgbClr val="000000"/>
              </a:solidFill>
              <a:latin typeface="Arial"/>
              <a:ea typeface="Arial"/>
              <a:cs typeface="Arial"/>
              <a:sym typeface="Arial"/>
            </a:endParaRPr>
          </a:p>
        </p:txBody>
      </p:sp>
      <p:cxnSp>
        <p:nvCxnSpPr>
          <p:cNvPr id="1171" name="Google Shape;1171;g1596454571c_0_103"/>
          <p:cNvCxnSpPr>
            <a:stCxn id="1169" idx="2"/>
            <a:endCxn id="1170" idx="0"/>
          </p:cNvCxnSpPr>
          <p:nvPr/>
        </p:nvCxnSpPr>
        <p:spPr>
          <a:xfrm>
            <a:off x="1354563" y="3601967"/>
            <a:ext cx="0" cy="551100"/>
          </a:xfrm>
          <a:prstGeom prst="straightConnector1">
            <a:avLst/>
          </a:prstGeom>
          <a:noFill/>
          <a:ln w="9525" cap="flat" cmpd="sng">
            <a:solidFill>
              <a:schemeClr val="dk2"/>
            </a:solidFill>
            <a:prstDash val="solid"/>
            <a:round/>
            <a:headEnd type="none" w="sm" len="sm"/>
            <a:tailEnd type="triangle" w="med" len="med"/>
          </a:ln>
        </p:spPr>
      </p:cxnSp>
      <p:cxnSp>
        <p:nvCxnSpPr>
          <p:cNvPr id="1172" name="Google Shape;1172;g1596454571c_0_103"/>
          <p:cNvCxnSpPr>
            <a:stCxn id="1169" idx="3"/>
            <a:endCxn id="1173" idx="1"/>
          </p:cNvCxnSpPr>
          <p:nvPr/>
        </p:nvCxnSpPr>
        <p:spPr>
          <a:xfrm>
            <a:off x="1722363" y="3283446"/>
            <a:ext cx="888600" cy="0"/>
          </a:xfrm>
          <a:prstGeom prst="straightConnector1">
            <a:avLst/>
          </a:prstGeom>
          <a:noFill/>
          <a:ln w="9525" cap="flat" cmpd="sng">
            <a:solidFill>
              <a:schemeClr val="dk2"/>
            </a:solidFill>
            <a:prstDash val="solid"/>
            <a:round/>
            <a:headEnd type="none" w="sm" len="sm"/>
            <a:tailEnd type="triangle" w="med" len="med"/>
          </a:ln>
        </p:spPr>
      </p:cxnSp>
      <p:cxnSp>
        <p:nvCxnSpPr>
          <p:cNvPr id="1174" name="Google Shape;1174;g1596454571c_0_103"/>
          <p:cNvCxnSpPr>
            <a:stCxn id="1164" idx="2"/>
            <a:endCxn id="1173" idx="0"/>
          </p:cNvCxnSpPr>
          <p:nvPr/>
        </p:nvCxnSpPr>
        <p:spPr>
          <a:xfrm>
            <a:off x="2944225" y="2413700"/>
            <a:ext cx="3900" cy="558000"/>
          </a:xfrm>
          <a:prstGeom prst="straightConnector1">
            <a:avLst/>
          </a:prstGeom>
          <a:noFill/>
          <a:ln w="9525" cap="flat" cmpd="sng">
            <a:solidFill>
              <a:schemeClr val="dk2"/>
            </a:solidFill>
            <a:prstDash val="solid"/>
            <a:round/>
            <a:headEnd type="none" w="sm" len="sm"/>
            <a:tailEnd type="triangle" w="med" len="med"/>
          </a:ln>
        </p:spPr>
      </p:cxnSp>
      <p:sp>
        <p:nvSpPr>
          <p:cNvPr id="1175" name="Google Shape;1175;g1596454571c_0_103"/>
          <p:cNvSpPr txBox="1"/>
          <p:nvPr/>
        </p:nvSpPr>
        <p:spPr>
          <a:xfrm>
            <a:off x="2471975" y="4153200"/>
            <a:ext cx="960000" cy="8619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In a hidden state from the previous step</a:t>
            </a:r>
            <a:endParaRPr sz="1100" b="0" i="0" u="none" strike="noStrike" cap="none">
              <a:solidFill>
                <a:srgbClr val="000000"/>
              </a:solidFill>
              <a:latin typeface="Arial"/>
              <a:ea typeface="Arial"/>
              <a:cs typeface="Arial"/>
              <a:sym typeface="Arial"/>
            </a:endParaRPr>
          </a:p>
        </p:txBody>
      </p:sp>
      <p:cxnSp>
        <p:nvCxnSpPr>
          <p:cNvPr id="1176" name="Google Shape;1176;g1596454571c_0_103"/>
          <p:cNvCxnSpPr>
            <a:stCxn id="1173" idx="2"/>
            <a:endCxn id="1175" idx="0"/>
          </p:cNvCxnSpPr>
          <p:nvPr/>
        </p:nvCxnSpPr>
        <p:spPr>
          <a:xfrm>
            <a:off x="2948078" y="3595149"/>
            <a:ext cx="3900" cy="558000"/>
          </a:xfrm>
          <a:prstGeom prst="straightConnector1">
            <a:avLst/>
          </a:prstGeom>
          <a:noFill/>
          <a:ln w="9525" cap="flat" cmpd="sng">
            <a:solidFill>
              <a:schemeClr val="dk2"/>
            </a:solidFill>
            <a:prstDash val="solid"/>
            <a:round/>
            <a:headEnd type="none" w="sm" len="sm"/>
            <a:tailEnd type="triangle" w="med" len="med"/>
          </a:ln>
        </p:spPr>
      </p:cxnSp>
      <p:sp>
        <p:nvSpPr>
          <p:cNvPr id="1177" name="Google Shape;1177;g1596454571c_0_103"/>
          <p:cNvSpPr txBox="1"/>
          <p:nvPr/>
        </p:nvSpPr>
        <p:spPr>
          <a:xfrm>
            <a:off x="2270525" y="5273575"/>
            <a:ext cx="1362900" cy="6927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RNN has info about the words “What” and “time”</a:t>
            </a:r>
            <a:endParaRPr sz="1100" b="0" i="0" u="none" strike="noStrike" cap="none">
              <a:solidFill>
                <a:srgbClr val="000000"/>
              </a:solidFill>
              <a:latin typeface="Arial"/>
              <a:ea typeface="Arial"/>
              <a:cs typeface="Arial"/>
              <a:sym typeface="Arial"/>
            </a:endParaRPr>
          </a:p>
        </p:txBody>
      </p:sp>
      <p:cxnSp>
        <p:nvCxnSpPr>
          <p:cNvPr id="1178" name="Google Shape;1178;g1596454571c_0_103"/>
          <p:cNvCxnSpPr>
            <a:stCxn id="1175" idx="2"/>
            <a:endCxn id="1177" idx="0"/>
          </p:cNvCxnSpPr>
          <p:nvPr/>
        </p:nvCxnSpPr>
        <p:spPr>
          <a:xfrm>
            <a:off x="2951975" y="5015100"/>
            <a:ext cx="0" cy="258600"/>
          </a:xfrm>
          <a:prstGeom prst="straightConnector1">
            <a:avLst/>
          </a:prstGeom>
          <a:noFill/>
          <a:ln w="9525" cap="flat" cmpd="sng">
            <a:solidFill>
              <a:schemeClr val="dk2"/>
            </a:solidFill>
            <a:prstDash val="solid"/>
            <a:round/>
            <a:headEnd type="none" w="sm" len="sm"/>
            <a:tailEnd type="triangle" w="med" len="med"/>
          </a:ln>
        </p:spPr>
      </p:cxnSp>
      <p:sp>
        <p:nvSpPr>
          <p:cNvPr id="1179" name="Google Shape;1179;g1596454571c_0_103"/>
          <p:cNvSpPr txBox="1"/>
          <p:nvPr/>
        </p:nvSpPr>
        <p:spPr>
          <a:xfrm>
            <a:off x="670713" y="5296200"/>
            <a:ext cx="1362900" cy="6927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RNN has info about the word “What”</a:t>
            </a:r>
            <a:endParaRPr sz="1100" b="0" i="0" u="none" strike="noStrike" cap="none">
              <a:solidFill>
                <a:srgbClr val="000000"/>
              </a:solidFill>
              <a:latin typeface="Arial"/>
              <a:ea typeface="Arial"/>
              <a:cs typeface="Arial"/>
              <a:sym typeface="Arial"/>
            </a:endParaRPr>
          </a:p>
        </p:txBody>
      </p:sp>
      <p:cxnSp>
        <p:nvCxnSpPr>
          <p:cNvPr id="1180" name="Google Shape;1180;g1596454571c_0_103"/>
          <p:cNvCxnSpPr>
            <a:stCxn id="1170" idx="2"/>
            <a:endCxn id="1179" idx="0"/>
          </p:cNvCxnSpPr>
          <p:nvPr/>
        </p:nvCxnSpPr>
        <p:spPr>
          <a:xfrm flipH="1">
            <a:off x="1352163" y="4845900"/>
            <a:ext cx="2400" cy="450300"/>
          </a:xfrm>
          <a:prstGeom prst="straightConnector1">
            <a:avLst/>
          </a:prstGeom>
          <a:noFill/>
          <a:ln w="9525" cap="flat" cmpd="sng">
            <a:solidFill>
              <a:schemeClr val="dk2"/>
            </a:solidFill>
            <a:prstDash val="solid"/>
            <a:round/>
            <a:headEnd type="none" w="sm" len="sm"/>
            <a:tailEnd type="triangle" w="med" len="med"/>
          </a:ln>
        </p:spPr>
      </p:cxnSp>
      <p:sp>
        <p:nvSpPr>
          <p:cNvPr id="1181" name="Google Shape;1181;g1596454571c_0_103"/>
          <p:cNvSpPr txBox="1"/>
          <p:nvPr/>
        </p:nvSpPr>
        <p:spPr>
          <a:xfrm>
            <a:off x="3956888" y="4130475"/>
            <a:ext cx="960000" cy="8619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In a hidden state from the previous step</a:t>
            </a:r>
            <a:endParaRPr sz="1100" b="0" i="0" u="none" strike="noStrike" cap="none">
              <a:solidFill>
                <a:srgbClr val="000000"/>
              </a:solidFill>
              <a:latin typeface="Arial"/>
              <a:ea typeface="Arial"/>
              <a:cs typeface="Arial"/>
              <a:sym typeface="Arial"/>
            </a:endParaRPr>
          </a:p>
        </p:txBody>
      </p:sp>
      <p:cxnSp>
        <p:nvCxnSpPr>
          <p:cNvPr id="1182" name="Google Shape;1182;g1596454571c_0_103"/>
          <p:cNvCxnSpPr>
            <a:stCxn id="1183" idx="2"/>
            <a:endCxn id="1181" idx="0"/>
          </p:cNvCxnSpPr>
          <p:nvPr/>
        </p:nvCxnSpPr>
        <p:spPr>
          <a:xfrm flipH="1">
            <a:off x="4436838" y="3596500"/>
            <a:ext cx="8100" cy="534000"/>
          </a:xfrm>
          <a:prstGeom prst="straightConnector1">
            <a:avLst/>
          </a:prstGeom>
          <a:noFill/>
          <a:ln w="9525" cap="flat" cmpd="sng">
            <a:solidFill>
              <a:schemeClr val="dk2"/>
            </a:solidFill>
            <a:prstDash val="solid"/>
            <a:round/>
            <a:headEnd type="none" w="sm" len="sm"/>
            <a:tailEnd type="triangle" w="med" len="med"/>
          </a:ln>
        </p:spPr>
      </p:cxnSp>
      <p:sp>
        <p:nvSpPr>
          <p:cNvPr id="1184" name="Google Shape;1184;g1596454571c_0_103"/>
          <p:cNvSpPr txBox="1"/>
          <p:nvPr/>
        </p:nvSpPr>
        <p:spPr>
          <a:xfrm>
            <a:off x="3749088" y="5273475"/>
            <a:ext cx="1362900" cy="8619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RNN has info about the words “What”,“time” and “is” </a:t>
            </a:r>
            <a:endParaRPr sz="1100" b="0" i="0" u="none" strike="noStrike" cap="none">
              <a:solidFill>
                <a:srgbClr val="000000"/>
              </a:solidFill>
              <a:latin typeface="Arial"/>
              <a:ea typeface="Arial"/>
              <a:cs typeface="Arial"/>
              <a:sym typeface="Arial"/>
            </a:endParaRPr>
          </a:p>
        </p:txBody>
      </p:sp>
      <p:cxnSp>
        <p:nvCxnSpPr>
          <p:cNvPr id="1185" name="Google Shape;1185;g1596454571c_0_103"/>
          <p:cNvCxnSpPr>
            <a:stCxn id="1181" idx="2"/>
            <a:endCxn id="1184" idx="0"/>
          </p:cNvCxnSpPr>
          <p:nvPr/>
        </p:nvCxnSpPr>
        <p:spPr>
          <a:xfrm flipH="1">
            <a:off x="4430588" y="4992375"/>
            <a:ext cx="6300" cy="281100"/>
          </a:xfrm>
          <a:prstGeom prst="straightConnector1">
            <a:avLst/>
          </a:prstGeom>
          <a:noFill/>
          <a:ln w="9525" cap="flat" cmpd="sng">
            <a:solidFill>
              <a:schemeClr val="dk2"/>
            </a:solidFill>
            <a:prstDash val="solid"/>
            <a:round/>
            <a:headEnd type="none" w="sm" len="sm"/>
            <a:tailEnd type="triangle" w="med" len="med"/>
          </a:ln>
        </p:spPr>
      </p:cxnSp>
      <p:cxnSp>
        <p:nvCxnSpPr>
          <p:cNvPr id="1186" name="Google Shape;1186;g1596454571c_0_103"/>
          <p:cNvCxnSpPr>
            <a:stCxn id="1165" idx="2"/>
            <a:endCxn id="1183" idx="0"/>
          </p:cNvCxnSpPr>
          <p:nvPr/>
        </p:nvCxnSpPr>
        <p:spPr>
          <a:xfrm>
            <a:off x="4444938" y="2413700"/>
            <a:ext cx="0" cy="544200"/>
          </a:xfrm>
          <a:prstGeom prst="straightConnector1">
            <a:avLst/>
          </a:prstGeom>
          <a:noFill/>
          <a:ln w="9525" cap="flat" cmpd="sng">
            <a:solidFill>
              <a:schemeClr val="dk2"/>
            </a:solidFill>
            <a:prstDash val="solid"/>
            <a:round/>
            <a:headEnd type="none" w="sm" len="sm"/>
            <a:tailEnd type="triangle" w="med" len="med"/>
          </a:ln>
        </p:spPr>
      </p:cxnSp>
      <p:cxnSp>
        <p:nvCxnSpPr>
          <p:cNvPr id="1187" name="Google Shape;1187;g1596454571c_0_103"/>
          <p:cNvCxnSpPr>
            <a:stCxn id="1173" idx="3"/>
            <a:endCxn id="1183" idx="1"/>
          </p:cNvCxnSpPr>
          <p:nvPr/>
        </p:nvCxnSpPr>
        <p:spPr>
          <a:xfrm rot="10800000" flipH="1">
            <a:off x="3285150" y="3277149"/>
            <a:ext cx="822600" cy="6300"/>
          </a:xfrm>
          <a:prstGeom prst="straightConnector1">
            <a:avLst/>
          </a:prstGeom>
          <a:noFill/>
          <a:ln w="9525" cap="flat" cmpd="sng">
            <a:solidFill>
              <a:schemeClr val="dk2"/>
            </a:solidFill>
            <a:prstDash val="solid"/>
            <a:round/>
            <a:headEnd type="none" w="sm" len="sm"/>
            <a:tailEnd type="triangle" w="med" len="med"/>
          </a:ln>
        </p:spPr>
      </p:cxnSp>
      <p:pic>
        <p:nvPicPr>
          <p:cNvPr id="1173" name="Google Shape;1173;g1596454571c_0_103"/>
          <p:cNvPicPr preferRelativeResize="0"/>
          <p:nvPr/>
        </p:nvPicPr>
        <p:blipFill rotWithShape="1">
          <a:blip r:embed="rId3">
            <a:alphaModFix/>
          </a:blip>
          <a:srcRect/>
          <a:stretch/>
        </p:blipFill>
        <p:spPr>
          <a:xfrm>
            <a:off x="2611005" y="2971749"/>
            <a:ext cx="674145" cy="623400"/>
          </a:xfrm>
          <a:prstGeom prst="rect">
            <a:avLst/>
          </a:prstGeom>
          <a:noFill/>
          <a:ln>
            <a:noFill/>
          </a:ln>
        </p:spPr>
      </p:pic>
      <p:pic>
        <p:nvPicPr>
          <p:cNvPr id="1169" name="Google Shape;1169;g1596454571c_0_103"/>
          <p:cNvPicPr preferRelativeResize="0"/>
          <p:nvPr/>
        </p:nvPicPr>
        <p:blipFill rotWithShape="1">
          <a:blip r:embed="rId4">
            <a:alphaModFix/>
          </a:blip>
          <a:srcRect/>
          <a:stretch/>
        </p:blipFill>
        <p:spPr>
          <a:xfrm>
            <a:off x="986763" y="2964925"/>
            <a:ext cx="735600" cy="637042"/>
          </a:xfrm>
          <a:prstGeom prst="rect">
            <a:avLst/>
          </a:prstGeom>
          <a:noFill/>
          <a:ln>
            <a:noFill/>
          </a:ln>
        </p:spPr>
      </p:pic>
      <p:pic>
        <p:nvPicPr>
          <p:cNvPr id="1183" name="Google Shape;1183;g1596454571c_0_103"/>
          <p:cNvPicPr preferRelativeResize="0"/>
          <p:nvPr/>
        </p:nvPicPr>
        <p:blipFill rotWithShape="1">
          <a:blip r:embed="rId5">
            <a:alphaModFix/>
          </a:blip>
          <a:srcRect/>
          <a:stretch/>
        </p:blipFill>
        <p:spPr>
          <a:xfrm>
            <a:off x="4107863" y="2957820"/>
            <a:ext cx="674150" cy="638680"/>
          </a:xfrm>
          <a:prstGeom prst="rect">
            <a:avLst/>
          </a:prstGeom>
          <a:noFill/>
          <a:ln>
            <a:noFill/>
          </a:ln>
        </p:spPr>
      </p:pic>
      <p:pic>
        <p:nvPicPr>
          <p:cNvPr id="1188" name="Google Shape;1188;g1596454571c_0_103"/>
          <p:cNvPicPr preferRelativeResize="0"/>
          <p:nvPr/>
        </p:nvPicPr>
        <p:blipFill rotWithShape="1">
          <a:blip r:embed="rId6">
            <a:alphaModFix/>
          </a:blip>
          <a:srcRect/>
          <a:stretch/>
        </p:blipFill>
        <p:spPr>
          <a:xfrm>
            <a:off x="5652338" y="2927214"/>
            <a:ext cx="735600" cy="679610"/>
          </a:xfrm>
          <a:prstGeom prst="rect">
            <a:avLst/>
          </a:prstGeom>
          <a:noFill/>
          <a:ln>
            <a:noFill/>
          </a:ln>
        </p:spPr>
      </p:pic>
      <p:cxnSp>
        <p:nvCxnSpPr>
          <p:cNvPr id="1189" name="Google Shape;1189;g1596454571c_0_103"/>
          <p:cNvCxnSpPr>
            <a:stCxn id="1166" idx="2"/>
            <a:endCxn id="1188" idx="0"/>
          </p:cNvCxnSpPr>
          <p:nvPr/>
        </p:nvCxnSpPr>
        <p:spPr>
          <a:xfrm>
            <a:off x="6013788" y="2413700"/>
            <a:ext cx="6300" cy="513600"/>
          </a:xfrm>
          <a:prstGeom prst="straightConnector1">
            <a:avLst/>
          </a:prstGeom>
          <a:noFill/>
          <a:ln w="9525" cap="flat" cmpd="sng">
            <a:solidFill>
              <a:schemeClr val="dk2"/>
            </a:solidFill>
            <a:prstDash val="solid"/>
            <a:round/>
            <a:headEnd type="none" w="sm" len="sm"/>
            <a:tailEnd type="triangle" w="med" len="med"/>
          </a:ln>
        </p:spPr>
      </p:cxnSp>
      <p:cxnSp>
        <p:nvCxnSpPr>
          <p:cNvPr id="1190" name="Google Shape;1190;g1596454571c_0_103"/>
          <p:cNvCxnSpPr>
            <a:stCxn id="1183" idx="3"/>
            <a:endCxn id="1188" idx="1"/>
          </p:cNvCxnSpPr>
          <p:nvPr/>
        </p:nvCxnSpPr>
        <p:spPr>
          <a:xfrm rot="10800000" flipH="1">
            <a:off x="4782013" y="3266960"/>
            <a:ext cx="870300" cy="10200"/>
          </a:xfrm>
          <a:prstGeom prst="straightConnector1">
            <a:avLst/>
          </a:prstGeom>
          <a:noFill/>
          <a:ln w="9525" cap="flat" cmpd="sng">
            <a:solidFill>
              <a:schemeClr val="dk2"/>
            </a:solidFill>
            <a:prstDash val="solid"/>
            <a:round/>
            <a:headEnd type="none" w="sm" len="sm"/>
            <a:tailEnd type="triangle" w="med" len="med"/>
          </a:ln>
        </p:spPr>
      </p:cxnSp>
      <p:sp>
        <p:nvSpPr>
          <p:cNvPr id="1191" name="Google Shape;1191;g1596454571c_0_103"/>
          <p:cNvSpPr txBox="1"/>
          <p:nvPr/>
        </p:nvSpPr>
        <p:spPr>
          <a:xfrm>
            <a:off x="5540138" y="4120313"/>
            <a:ext cx="960000" cy="8619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In a hidden state from the previous step</a:t>
            </a:r>
            <a:endParaRPr sz="1100" b="0" i="0" u="none" strike="noStrike" cap="none">
              <a:solidFill>
                <a:srgbClr val="000000"/>
              </a:solidFill>
              <a:latin typeface="Arial"/>
              <a:ea typeface="Arial"/>
              <a:cs typeface="Arial"/>
              <a:sym typeface="Arial"/>
            </a:endParaRPr>
          </a:p>
        </p:txBody>
      </p:sp>
      <p:cxnSp>
        <p:nvCxnSpPr>
          <p:cNvPr id="1192" name="Google Shape;1192;g1596454571c_0_103"/>
          <p:cNvCxnSpPr>
            <a:stCxn id="1188" idx="2"/>
            <a:endCxn id="1191" idx="0"/>
          </p:cNvCxnSpPr>
          <p:nvPr/>
        </p:nvCxnSpPr>
        <p:spPr>
          <a:xfrm>
            <a:off x="6020138" y="3606824"/>
            <a:ext cx="0" cy="513600"/>
          </a:xfrm>
          <a:prstGeom prst="straightConnector1">
            <a:avLst/>
          </a:prstGeom>
          <a:noFill/>
          <a:ln w="9525" cap="flat" cmpd="sng">
            <a:solidFill>
              <a:schemeClr val="dk2"/>
            </a:solidFill>
            <a:prstDash val="solid"/>
            <a:round/>
            <a:headEnd type="none" w="sm" len="sm"/>
            <a:tailEnd type="triangle" w="med" len="med"/>
          </a:ln>
        </p:spPr>
      </p:cxnSp>
      <p:sp>
        <p:nvSpPr>
          <p:cNvPr id="1193" name="Google Shape;1193;g1596454571c_0_103"/>
          <p:cNvSpPr txBox="1"/>
          <p:nvPr/>
        </p:nvSpPr>
        <p:spPr>
          <a:xfrm>
            <a:off x="5332338" y="5263313"/>
            <a:ext cx="1362900" cy="8619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RNN has info about the words “What”, </a:t>
            </a:r>
            <a:r>
              <a:rPr lang="en-US" sz="1100" b="0" i="0" u="none" strike="noStrike" cap="none">
                <a:solidFill>
                  <a:schemeClr val="dk1"/>
                </a:solidFill>
                <a:latin typeface="Arial"/>
                <a:ea typeface="Arial"/>
                <a:cs typeface="Arial"/>
                <a:sym typeface="Arial"/>
              </a:rPr>
              <a:t>“time”, “is” and “it” </a:t>
            </a:r>
            <a:endParaRPr sz="1100" b="0" i="0" u="none" strike="noStrike" cap="none">
              <a:solidFill>
                <a:srgbClr val="000000"/>
              </a:solidFill>
              <a:latin typeface="Arial"/>
              <a:ea typeface="Arial"/>
              <a:cs typeface="Arial"/>
              <a:sym typeface="Arial"/>
            </a:endParaRPr>
          </a:p>
        </p:txBody>
      </p:sp>
      <p:cxnSp>
        <p:nvCxnSpPr>
          <p:cNvPr id="1194" name="Google Shape;1194;g1596454571c_0_103"/>
          <p:cNvCxnSpPr>
            <a:stCxn id="1191" idx="2"/>
            <a:endCxn id="1193" idx="0"/>
          </p:cNvCxnSpPr>
          <p:nvPr/>
        </p:nvCxnSpPr>
        <p:spPr>
          <a:xfrm flipH="1">
            <a:off x="6013838" y="4982213"/>
            <a:ext cx="6300" cy="281100"/>
          </a:xfrm>
          <a:prstGeom prst="straightConnector1">
            <a:avLst/>
          </a:prstGeom>
          <a:noFill/>
          <a:ln w="9525" cap="flat" cmpd="sng">
            <a:solidFill>
              <a:schemeClr val="dk2"/>
            </a:solidFill>
            <a:prstDash val="solid"/>
            <a:round/>
            <a:headEnd type="none" w="sm" len="sm"/>
            <a:tailEnd type="triangle" w="med" len="med"/>
          </a:ln>
        </p:spPr>
      </p:cxnSp>
      <p:pic>
        <p:nvPicPr>
          <p:cNvPr id="1195" name="Google Shape;1195;g1596454571c_0_103"/>
          <p:cNvPicPr preferRelativeResize="0"/>
          <p:nvPr/>
        </p:nvPicPr>
        <p:blipFill rotWithShape="1">
          <a:blip r:embed="rId7">
            <a:alphaModFix/>
          </a:blip>
          <a:srcRect/>
          <a:stretch/>
        </p:blipFill>
        <p:spPr>
          <a:xfrm>
            <a:off x="7193663" y="2897049"/>
            <a:ext cx="735600" cy="760151"/>
          </a:xfrm>
          <a:prstGeom prst="rect">
            <a:avLst/>
          </a:prstGeom>
          <a:noFill/>
          <a:ln>
            <a:noFill/>
          </a:ln>
        </p:spPr>
      </p:pic>
      <p:cxnSp>
        <p:nvCxnSpPr>
          <p:cNvPr id="1196" name="Google Shape;1196;g1596454571c_0_103"/>
          <p:cNvCxnSpPr>
            <a:stCxn id="1167" idx="2"/>
            <a:endCxn id="1195" idx="0"/>
          </p:cNvCxnSpPr>
          <p:nvPr/>
        </p:nvCxnSpPr>
        <p:spPr>
          <a:xfrm>
            <a:off x="7553938" y="2423763"/>
            <a:ext cx="7500" cy="473400"/>
          </a:xfrm>
          <a:prstGeom prst="straightConnector1">
            <a:avLst/>
          </a:prstGeom>
          <a:noFill/>
          <a:ln w="9525" cap="flat" cmpd="sng">
            <a:solidFill>
              <a:schemeClr val="dk2"/>
            </a:solidFill>
            <a:prstDash val="solid"/>
            <a:round/>
            <a:headEnd type="none" w="sm" len="sm"/>
            <a:tailEnd type="triangle" w="med" len="med"/>
          </a:ln>
        </p:spPr>
      </p:cxnSp>
      <p:cxnSp>
        <p:nvCxnSpPr>
          <p:cNvPr id="1197" name="Google Shape;1197;g1596454571c_0_103"/>
          <p:cNvCxnSpPr>
            <a:stCxn id="1188" idx="3"/>
            <a:endCxn id="1195" idx="1"/>
          </p:cNvCxnSpPr>
          <p:nvPr/>
        </p:nvCxnSpPr>
        <p:spPr>
          <a:xfrm>
            <a:off x="6387938" y="3267019"/>
            <a:ext cx="805800" cy="10200"/>
          </a:xfrm>
          <a:prstGeom prst="straightConnector1">
            <a:avLst/>
          </a:prstGeom>
          <a:noFill/>
          <a:ln w="9525" cap="flat" cmpd="sng">
            <a:solidFill>
              <a:schemeClr val="dk2"/>
            </a:solidFill>
            <a:prstDash val="solid"/>
            <a:round/>
            <a:headEnd type="none" w="sm" len="sm"/>
            <a:tailEnd type="triangle" w="med" len="med"/>
          </a:ln>
        </p:spPr>
      </p:cxnSp>
      <p:sp>
        <p:nvSpPr>
          <p:cNvPr id="1198" name="Google Shape;1198;g1596454571c_0_103"/>
          <p:cNvSpPr txBox="1"/>
          <p:nvPr/>
        </p:nvSpPr>
        <p:spPr>
          <a:xfrm>
            <a:off x="7080288" y="4130475"/>
            <a:ext cx="960000" cy="8619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In a hidden state from the previous step</a:t>
            </a:r>
            <a:endParaRPr sz="1100" b="0" i="0" u="none" strike="noStrike" cap="none">
              <a:solidFill>
                <a:srgbClr val="000000"/>
              </a:solidFill>
              <a:latin typeface="Arial"/>
              <a:ea typeface="Arial"/>
              <a:cs typeface="Arial"/>
              <a:sym typeface="Arial"/>
            </a:endParaRPr>
          </a:p>
        </p:txBody>
      </p:sp>
      <p:cxnSp>
        <p:nvCxnSpPr>
          <p:cNvPr id="1199" name="Google Shape;1199;g1596454571c_0_103"/>
          <p:cNvCxnSpPr>
            <a:stCxn id="1195" idx="2"/>
            <a:endCxn id="1198" idx="0"/>
          </p:cNvCxnSpPr>
          <p:nvPr/>
        </p:nvCxnSpPr>
        <p:spPr>
          <a:xfrm flipH="1">
            <a:off x="7560263" y="3657200"/>
            <a:ext cx="1200" cy="473400"/>
          </a:xfrm>
          <a:prstGeom prst="straightConnector1">
            <a:avLst/>
          </a:prstGeom>
          <a:noFill/>
          <a:ln w="9525" cap="flat" cmpd="sng">
            <a:solidFill>
              <a:schemeClr val="dk2"/>
            </a:solidFill>
            <a:prstDash val="solid"/>
            <a:round/>
            <a:headEnd type="none" w="sm" len="sm"/>
            <a:tailEnd type="triangle" w="med" len="med"/>
          </a:ln>
        </p:spPr>
      </p:cxnSp>
      <p:sp>
        <p:nvSpPr>
          <p:cNvPr id="1200" name="Google Shape;1200;g1596454571c_0_103"/>
          <p:cNvSpPr txBox="1"/>
          <p:nvPr/>
        </p:nvSpPr>
        <p:spPr>
          <a:xfrm>
            <a:off x="6872488" y="5273475"/>
            <a:ext cx="1362900" cy="8619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RNN has info about the words “What”</a:t>
            </a:r>
            <a:r>
              <a:rPr lang="en-US" sz="1100" b="0" i="0" u="none" strike="noStrike" cap="none">
                <a:solidFill>
                  <a:schemeClr val="dk1"/>
                </a:solidFill>
                <a:latin typeface="Arial"/>
                <a:ea typeface="Arial"/>
                <a:cs typeface="Arial"/>
                <a:sym typeface="Arial"/>
              </a:rPr>
              <a:t>, “time”, “is”, “it” and “?”</a:t>
            </a:r>
            <a:endParaRPr sz="1100" b="0" i="0" u="none" strike="noStrike" cap="none">
              <a:solidFill>
                <a:srgbClr val="000000"/>
              </a:solidFill>
              <a:latin typeface="Arial"/>
              <a:ea typeface="Arial"/>
              <a:cs typeface="Arial"/>
              <a:sym typeface="Arial"/>
            </a:endParaRPr>
          </a:p>
        </p:txBody>
      </p:sp>
      <p:cxnSp>
        <p:nvCxnSpPr>
          <p:cNvPr id="1201" name="Google Shape;1201;g1596454571c_0_103"/>
          <p:cNvCxnSpPr>
            <a:stCxn id="1198" idx="2"/>
            <a:endCxn id="1200" idx="0"/>
          </p:cNvCxnSpPr>
          <p:nvPr/>
        </p:nvCxnSpPr>
        <p:spPr>
          <a:xfrm flipH="1">
            <a:off x="7553988" y="4992375"/>
            <a:ext cx="6300" cy="281100"/>
          </a:xfrm>
          <a:prstGeom prst="straightConnector1">
            <a:avLst/>
          </a:prstGeom>
          <a:noFill/>
          <a:ln w="9525" cap="flat" cmpd="sng">
            <a:solidFill>
              <a:schemeClr val="dk2"/>
            </a:solidFill>
            <a:prstDash val="solid"/>
            <a:round/>
            <a:headEnd type="none" w="sm" len="sm"/>
            <a:tailEnd type="triangle" w="med" len="med"/>
          </a:ln>
        </p:spPr>
      </p:cxnSp>
      <p:sp>
        <p:nvSpPr>
          <p:cNvPr id="1202" name="Google Shape;1202;g1596454571c_0_103"/>
          <p:cNvSpPr/>
          <p:nvPr/>
        </p:nvSpPr>
        <p:spPr>
          <a:xfrm>
            <a:off x="540300" y="1832575"/>
            <a:ext cx="7989600" cy="4345200"/>
          </a:xfrm>
          <a:prstGeom prst="roundRect">
            <a:avLst>
              <a:gd name="adj" fmla="val 1666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g1596454571c_0_103"/>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204" name="Google Shape;1204;g1596454571c_0_103"/>
          <p:cNvPicPr preferRelativeResize="0"/>
          <p:nvPr/>
        </p:nvPicPr>
        <p:blipFill rotWithShape="1">
          <a:blip r:embed="rId8">
            <a:alphaModFix/>
          </a:blip>
          <a:srcRect/>
          <a:stretch/>
        </p:blipFill>
        <p:spPr>
          <a:xfrm>
            <a:off x="8299763" y="652950"/>
            <a:ext cx="577824" cy="577824"/>
          </a:xfrm>
          <a:prstGeom prst="rect">
            <a:avLst/>
          </a:prstGeom>
          <a:noFill/>
          <a:ln>
            <a:noFill/>
          </a:ln>
        </p:spPr>
      </p:pic>
      <p:pic>
        <p:nvPicPr>
          <p:cNvPr id="1205" name="Google Shape;1205;g1596454571c_0_103"/>
          <p:cNvPicPr preferRelativeResize="0"/>
          <p:nvPr/>
        </p:nvPicPr>
        <p:blipFill rotWithShape="1">
          <a:blip r:embed="rId9">
            <a:alphaModFix/>
          </a:blip>
          <a:srcRect/>
          <a:stretch/>
        </p:blipFill>
        <p:spPr>
          <a:xfrm>
            <a:off x="8171299" y="152400"/>
            <a:ext cx="834750" cy="4233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g14d24591b4e_0_5"/>
          <p:cNvSpPr txBox="1">
            <a:spLocks noGrp="1"/>
          </p:cNvSpPr>
          <p:nvPr>
            <p:ph type="body" idx="1"/>
          </p:nvPr>
        </p:nvSpPr>
        <p:spPr>
          <a:xfrm>
            <a:off x="457200" y="260648"/>
            <a:ext cx="8229600" cy="63366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3344"/>
              <a:buNone/>
            </a:pP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PointNet &amp; </a:t>
            </a:r>
            <a:r>
              <a:rPr lang="en-US" sz="4400"/>
              <a:t>MeshNet</a:t>
            </a:r>
            <a:endParaRPr sz="4400">
              <a:solidFill>
                <a:schemeClr val="dk1"/>
              </a:solidFill>
              <a:latin typeface="Gill Sans"/>
              <a:ea typeface="Gill Sans"/>
              <a:cs typeface="Gill Sans"/>
              <a:sym typeface="Gill Sans"/>
            </a:endParaRPr>
          </a:p>
          <a:p>
            <a:pPr marL="0" lvl="0" indent="0" algn="ctr" rtl="0">
              <a:lnSpc>
                <a:spcPct val="100000"/>
              </a:lnSpc>
              <a:spcBef>
                <a:spcPts val="0"/>
              </a:spcBef>
              <a:spcAft>
                <a:spcPts val="0"/>
              </a:spcAft>
              <a:buClr>
                <a:schemeClr val="dk1"/>
              </a:buClr>
              <a:buSzPts val="3344"/>
              <a:buFont typeface="Arial"/>
              <a:buNone/>
            </a:pPr>
            <a:endParaRPr sz="4400"/>
          </a:p>
        </p:txBody>
      </p:sp>
      <p:sp>
        <p:nvSpPr>
          <p:cNvPr id="1211" name="Google Shape;1211;g14d24591b4e_0_5"/>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g15a542596b1_1_1259"/>
          <p:cNvSpPr txBox="1">
            <a:spLocks noGrp="1"/>
          </p:cNvSpPr>
          <p:nvPr>
            <p:ph type="body" idx="1"/>
          </p:nvPr>
        </p:nvSpPr>
        <p:spPr>
          <a:xfrm>
            <a:off x="457200" y="260648"/>
            <a:ext cx="8229600" cy="63366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3344"/>
              <a:buNone/>
            </a:pP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PointNet</a:t>
            </a:r>
            <a:endParaRPr sz="4400">
              <a:solidFill>
                <a:schemeClr val="dk1"/>
              </a:solidFill>
              <a:latin typeface="Gill Sans"/>
              <a:ea typeface="Gill Sans"/>
              <a:cs typeface="Gill Sans"/>
              <a:sym typeface="Gill Sans"/>
            </a:endParaRPr>
          </a:p>
          <a:p>
            <a:pPr marL="0" lvl="0" indent="0" algn="ctr" rtl="0">
              <a:lnSpc>
                <a:spcPct val="100000"/>
              </a:lnSpc>
              <a:spcBef>
                <a:spcPts val="0"/>
              </a:spcBef>
              <a:spcAft>
                <a:spcPts val="0"/>
              </a:spcAft>
              <a:buClr>
                <a:schemeClr val="dk1"/>
              </a:buClr>
              <a:buSzPts val="3344"/>
              <a:buFont typeface="Arial"/>
              <a:buNone/>
            </a:pPr>
            <a:r>
              <a:rPr lang="en-US" sz="2400" i="1">
                <a:solidFill>
                  <a:schemeClr val="dk2"/>
                </a:solidFill>
              </a:rPr>
              <a:t>Classifying Point Clouds</a:t>
            </a:r>
            <a:endParaRPr sz="4400"/>
          </a:p>
        </p:txBody>
      </p:sp>
      <p:sp>
        <p:nvSpPr>
          <p:cNvPr id="1217" name="Google Shape;1217;g15a542596b1_1_1259"/>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g15a542596b1_1_524"/>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3200"/>
              <a:buFont typeface="Bookman Old Style"/>
              <a:buNone/>
            </a:pPr>
            <a:r>
              <a:rPr lang="en-US"/>
              <a:t>PointNet Architecture (1/4)</a:t>
            </a:r>
            <a:endParaRPr/>
          </a:p>
        </p:txBody>
      </p:sp>
      <p:sp>
        <p:nvSpPr>
          <p:cNvPr id="1223" name="Google Shape;1223;g15a542596b1_1_524"/>
          <p:cNvSpPr txBox="1"/>
          <p:nvPr/>
        </p:nvSpPr>
        <p:spPr>
          <a:xfrm>
            <a:off x="354325" y="4653061"/>
            <a:ext cx="8435400" cy="1563000"/>
          </a:xfrm>
          <a:prstGeom prst="rect">
            <a:avLst/>
          </a:prstGeom>
          <a:blipFill rotWithShape="1">
            <a:blip r:embed="rId3">
              <a:alphaModFix/>
            </a:blip>
            <a:stretch>
              <a:fillRect r="-288" b="-232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Gill Sans"/>
                <a:ea typeface="Gill Sans"/>
                <a:cs typeface="Gill Sans"/>
                <a:sym typeface="Gill Sans"/>
              </a:rPr>
              <a:t> </a:t>
            </a:r>
            <a:endParaRPr sz="1400" b="0" i="0" u="none" strike="noStrike" cap="none">
              <a:solidFill>
                <a:srgbClr val="000000"/>
              </a:solidFill>
              <a:latin typeface="Arial"/>
              <a:ea typeface="Arial"/>
              <a:cs typeface="Arial"/>
              <a:sym typeface="Arial"/>
            </a:endParaRPr>
          </a:p>
        </p:txBody>
      </p:sp>
      <p:pic>
        <p:nvPicPr>
          <p:cNvPr id="1224" name="Google Shape;1224;g15a542596b1_1_524"/>
          <p:cNvPicPr preferRelativeResize="0">
            <a:picLocks noGrp="1"/>
          </p:cNvPicPr>
          <p:nvPr>
            <p:ph type="body" idx="1"/>
          </p:nvPr>
        </p:nvPicPr>
        <p:blipFill rotWithShape="1">
          <a:blip r:embed="rId4">
            <a:alphaModFix/>
          </a:blip>
          <a:srcRect/>
          <a:stretch/>
        </p:blipFill>
        <p:spPr>
          <a:xfrm>
            <a:off x="602397" y="1335274"/>
            <a:ext cx="7847400" cy="4232400"/>
          </a:xfrm>
          <a:prstGeom prst="rect">
            <a:avLst/>
          </a:prstGeom>
          <a:noFill/>
          <a:ln w="9525" cap="flat" cmpd="sng">
            <a:solidFill>
              <a:schemeClr val="lt1"/>
            </a:solidFill>
            <a:prstDash val="solid"/>
            <a:round/>
            <a:headEnd type="none" w="sm" len="sm"/>
            <a:tailEnd type="none" w="sm" len="sm"/>
          </a:ln>
        </p:spPr>
      </p:pic>
      <p:sp>
        <p:nvSpPr>
          <p:cNvPr id="1225" name="Google Shape;1225;g15a542596b1_1_524"/>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226" name="Google Shape;1226;g15a542596b1_1_524"/>
          <p:cNvPicPr preferRelativeResize="0"/>
          <p:nvPr/>
        </p:nvPicPr>
        <p:blipFill rotWithShape="1">
          <a:blip r:embed="rId5">
            <a:alphaModFix/>
          </a:blip>
          <a:srcRect/>
          <a:stretch/>
        </p:blipFill>
        <p:spPr>
          <a:xfrm>
            <a:off x="8299763" y="652950"/>
            <a:ext cx="577824" cy="577824"/>
          </a:xfrm>
          <a:prstGeom prst="rect">
            <a:avLst/>
          </a:prstGeom>
          <a:noFill/>
          <a:ln>
            <a:noFill/>
          </a:ln>
        </p:spPr>
      </p:pic>
      <p:pic>
        <p:nvPicPr>
          <p:cNvPr id="1227" name="Google Shape;1227;g15a542596b1_1_524"/>
          <p:cNvPicPr preferRelativeResize="0"/>
          <p:nvPr/>
        </p:nvPicPr>
        <p:blipFill rotWithShape="1">
          <a:blip r:embed="rId6">
            <a:alphaModFix/>
          </a:blip>
          <a:srcRect/>
          <a:stretch/>
        </p:blipFill>
        <p:spPr>
          <a:xfrm>
            <a:off x="8171299" y="152400"/>
            <a:ext cx="834750" cy="4233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Google Shape;1232;g15a542596b1_1_631"/>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3200"/>
              <a:buFont typeface="Bookman Old Style"/>
              <a:buNone/>
            </a:pPr>
            <a:r>
              <a:rPr lang="en-US"/>
              <a:t>PointNet, global feature vector</a:t>
            </a:r>
            <a:endParaRPr/>
          </a:p>
        </p:txBody>
      </p:sp>
      <p:pic>
        <p:nvPicPr>
          <p:cNvPr id="1233" name="Google Shape;1233;g15a542596b1_1_631"/>
          <p:cNvPicPr preferRelativeResize="0">
            <a:picLocks noGrp="1"/>
          </p:cNvPicPr>
          <p:nvPr>
            <p:ph type="body" idx="1"/>
          </p:nvPr>
        </p:nvPicPr>
        <p:blipFill rotWithShape="1">
          <a:blip r:embed="rId3">
            <a:alphaModFix/>
          </a:blip>
          <a:srcRect/>
          <a:stretch/>
        </p:blipFill>
        <p:spPr>
          <a:xfrm>
            <a:off x="4067944" y="3136591"/>
            <a:ext cx="4242300" cy="2819400"/>
          </a:xfrm>
          <a:prstGeom prst="rect">
            <a:avLst/>
          </a:prstGeom>
          <a:noFill/>
          <a:ln w="9525" cap="flat" cmpd="sng">
            <a:solidFill>
              <a:schemeClr val="lt1"/>
            </a:solidFill>
            <a:prstDash val="solid"/>
            <a:round/>
            <a:headEnd type="none" w="sm" len="sm"/>
            <a:tailEnd type="none" w="sm" len="sm"/>
          </a:ln>
        </p:spPr>
      </p:pic>
      <p:sp>
        <p:nvSpPr>
          <p:cNvPr id="1234" name="Google Shape;1234;g15a542596b1_1_631"/>
          <p:cNvSpPr txBox="1"/>
          <p:nvPr/>
        </p:nvSpPr>
        <p:spPr>
          <a:xfrm>
            <a:off x="683568" y="3645024"/>
            <a:ext cx="3109200" cy="230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The network learns to summarize an input point cloud using a sparse collection of important points, which closely matches to the skeleton of objects according to visualization</a:t>
            </a:r>
            <a:endParaRPr sz="1800" b="0" i="0" u="none" strike="noStrike" cap="none">
              <a:solidFill>
                <a:schemeClr val="dk1"/>
              </a:solidFill>
              <a:latin typeface="Arial"/>
              <a:ea typeface="Arial"/>
              <a:cs typeface="Arial"/>
              <a:sym typeface="Arial"/>
            </a:endParaRPr>
          </a:p>
        </p:txBody>
      </p:sp>
      <p:sp>
        <p:nvSpPr>
          <p:cNvPr id="1235" name="Google Shape;1235;g15a542596b1_1_631"/>
          <p:cNvSpPr txBox="1"/>
          <p:nvPr/>
        </p:nvSpPr>
        <p:spPr>
          <a:xfrm>
            <a:off x="457200" y="1474082"/>
            <a:ext cx="82296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PointNet employs maximum pooling. The output of max pooling compresses the n points in the input point cloud to a subset of points, similar to how the max operator compresses numerous real-valued inputs to a single value. The critical point set is made up of points that contribute to and define the global feature vector, and it encodes the input with a sparse collection of key points. </a:t>
            </a:r>
            <a:endParaRPr sz="1800" b="0" i="0" u="none" strike="noStrike" cap="none">
              <a:solidFill>
                <a:schemeClr val="dk1"/>
              </a:solidFill>
              <a:latin typeface="Arial"/>
              <a:ea typeface="Arial"/>
              <a:cs typeface="Arial"/>
              <a:sym typeface="Arial"/>
            </a:endParaRPr>
          </a:p>
        </p:txBody>
      </p:sp>
      <p:sp>
        <p:nvSpPr>
          <p:cNvPr id="1236" name="Google Shape;1236;g15a542596b1_1_631"/>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237" name="Google Shape;1237;g15a542596b1_1_631"/>
          <p:cNvPicPr preferRelativeResize="0"/>
          <p:nvPr/>
        </p:nvPicPr>
        <p:blipFill rotWithShape="1">
          <a:blip r:embed="rId4">
            <a:alphaModFix/>
          </a:blip>
          <a:srcRect/>
          <a:stretch/>
        </p:blipFill>
        <p:spPr>
          <a:xfrm>
            <a:off x="8299763" y="652950"/>
            <a:ext cx="577824" cy="577824"/>
          </a:xfrm>
          <a:prstGeom prst="rect">
            <a:avLst/>
          </a:prstGeom>
          <a:noFill/>
          <a:ln>
            <a:noFill/>
          </a:ln>
        </p:spPr>
      </p:pic>
      <p:pic>
        <p:nvPicPr>
          <p:cNvPr id="1238" name="Google Shape;1238;g15a542596b1_1_631"/>
          <p:cNvPicPr preferRelativeResize="0"/>
          <p:nvPr/>
        </p:nvPicPr>
        <p:blipFill rotWithShape="1">
          <a:blip r:embed="rId5">
            <a:alphaModFix/>
          </a:blip>
          <a:srcRect/>
          <a:stretch/>
        </p:blipFill>
        <p:spPr>
          <a:xfrm>
            <a:off x="8171299" y="152400"/>
            <a:ext cx="834750" cy="4233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g15a542596b1_1_739"/>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3200"/>
              <a:buFont typeface="Bookman Old Style"/>
              <a:buNone/>
            </a:pPr>
            <a:r>
              <a:rPr lang="en-US"/>
              <a:t>PointNet Architecture (2/4)</a:t>
            </a:r>
            <a:endParaRPr/>
          </a:p>
        </p:txBody>
      </p:sp>
      <p:sp>
        <p:nvSpPr>
          <p:cNvPr id="1244" name="Google Shape;1244;g15a542596b1_1_739"/>
          <p:cNvSpPr txBox="1">
            <a:spLocks noGrp="1"/>
          </p:cNvSpPr>
          <p:nvPr>
            <p:ph type="body" idx="1"/>
          </p:nvPr>
        </p:nvSpPr>
        <p:spPr>
          <a:xfrm>
            <a:off x="457200" y="4509120"/>
            <a:ext cx="8229600" cy="1728300"/>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SzPts val="1368"/>
              <a:buNone/>
            </a:pPr>
            <a:r>
              <a:rPr lang="en-US" sz="1700">
                <a:solidFill>
                  <a:srgbClr val="000000"/>
                </a:solidFill>
                <a:latin typeface="Arial"/>
                <a:ea typeface="Arial"/>
                <a:cs typeface="Arial"/>
                <a:sym typeface="Arial"/>
              </a:rPr>
              <a:t>A </a:t>
            </a:r>
            <a:r>
              <a:rPr lang="en-US" sz="1700" b="1">
                <a:solidFill>
                  <a:srgbClr val="000000"/>
                </a:solidFill>
                <a:latin typeface="Arial"/>
                <a:ea typeface="Arial"/>
                <a:cs typeface="Arial"/>
                <a:sym typeface="Arial"/>
              </a:rPr>
              <a:t>mini-network (T-net)</a:t>
            </a:r>
            <a:r>
              <a:rPr lang="en-US" sz="1700">
                <a:solidFill>
                  <a:srgbClr val="000000"/>
                </a:solidFill>
                <a:latin typeface="Arial"/>
                <a:ea typeface="Arial"/>
                <a:cs typeface="Arial"/>
                <a:sym typeface="Arial"/>
              </a:rPr>
              <a:t> predicts an affine transformation matrix, which we then apply directly to the coordinates of input points</a:t>
            </a:r>
            <a:r>
              <a:rPr lang="en-US" sz="1700">
                <a:latin typeface="Arial"/>
                <a:ea typeface="Arial"/>
                <a:cs typeface="Arial"/>
                <a:sym typeface="Arial"/>
              </a:rPr>
              <a:t>. MLPs (or fully connected layers) are used to translate the input points to a higher-dimensional space independently and identically: max pooling is employed to encode a global feature vector, which is subsequently reduced to R256 with FC layers. The final FC layer's input-dependent features are then merged with globally trainable weights and biases to produce a 3-by-3 transformation matrix.</a:t>
            </a:r>
            <a:endParaRPr sz="3900">
              <a:latin typeface="Arial"/>
              <a:ea typeface="Arial"/>
              <a:cs typeface="Arial"/>
              <a:sym typeface="Arial"/>
            </a:endParaRPr>
          </a:p>
        </p:txBody>
      </p:sp>
      <p:pic>
        <p:nvPicPr>
          <p:cNvPr id="1245" name="Google Shape;1245;g15a542596b1_1_739"/>
          <p:cNvPicPr preferRelativeResize="0"/>
          <p:nvPr/>
        </p:nvPicPr>
        <p:blipFill rotWithShape="1">
          <a:blip r:embed="rId3">
            <a:alphaModFix/>
          </a:blip>
          <a:srcRect/>
          <a:stretch/>
        </p:blipFill>
        <p:spPr>
          <a:xfrm>
            <a:off x="0" y="1213825"/>
            <a:ext cx="9144001" cy="4363869"/>
          </a:xfrm>
          <a:prstGeom prst="rect">
            <a:avLst/>
          </a:prstGeom>
          <a:noFill/>
          <a:ln>
            <a:noFill/>
          </a:ln>
        </p:spPr>
      </p:pic>
      <p:sp>
        <p:nvSpPr>
          <p:cNvPr id="1246" name="Google Shape;1246;g15a542596b1_1_739"/>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247" name="Google Shape;1247;g15a542596b1_1_739"/>
          <p:cNvPicPr preferRelativeResize="0"/>
          <p:nvPr/>
        </p:nvPicPr>
        <p:blipFill rotWithShape="1">
          <a:blip r:embed="rId4">
            <a:alphaModFix/>
          </a:blip>
          <a:srcRect/>
          <a:stretch/>
        </p:blipFill>
        <p:spPr>
          <a:xfrm>
            <a:off x="8299763" y="652950"/>
            <a:ext cx="577824" cy="577824"/>
          </a:xfrm>
          <a:prstGeom prst="rect">
            <a:avLst/>
          </a:prstGeom>
          <a:noFill/>
          <a:ln>
            <a:noFill/>
          </a:ln>
        </p:spPr>
      </p:pic>
      <p:pic>
        <p:nvPicPr>
          <p:cNvPr id="1248" name="Google Shape;1248;g15a542596b1_1_739"/>
          <p:cNvPicPr preferRelativeResize="0"/>
          <p:nvPr/>
        </p:nvPicPr>
        <p:blipFill rotWithShape="1">
          <a:blip r:embed="rId5">
            <a:alphaModFix/>
          </a:blip>
          <a:srcRect/>
          <a:stretch/>
        </p:blipFill>
        <p:spPr>
          <a:xfrm>
            <a:off x="8171299" y="152400"/>
            <a:ext cx="834750" cy="4233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3" name="Google Shape;1253;g15a542596b1_1_846"/>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3200"/>
              <a:buFont typeface="Bookman Old Style"/>
              <a:buNone/>
            </a:pPr>
            <a:r>
              <a:rPr lang="en-US"/>
              <a:t>Transformation matrix</a:t>
            </a:r>
            <a:endParaRPr/>
          </a:p>
        </p:txBody>
      </p:sp>
      <p:sp>
        <p:nvSpPr>
          <p:cNvPr id="1254" name="Google Shape;1254;g15a542596b1_1_846"/>
          <p:cNvSpPr txBox="1">
            <a:spLocks noGrp="1"/>
          </p:cNvSpPr>
          <p:nvPr>
            <p:ph type="body" idx="1"/>
          </p:nvPr>
        </p:nvSpPr>
        <p:spPr>
          <a:xfrm>
            <a:off x="457200" y="1705466"/>
            <a:ext cx="8229600" cy="769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368"/>
              <a:buNone/>
            </a:pPr>
            <a:r>
              <a:rPr lang="en-US" sz="1800">
                <a:solidFill>
                  <a:srgbClr val="000000"/>
                </a:solidFill>
                <a:latin typeface="Cambria"/>
                <a:ea typeface="Cambria"/>
                <a:cs typeface="Cambria"/>
                <a:sym typeface="Cambria"/>
              </a:rPr>
              <a:t>The feature transformation matrix is constrained to be close to an orthogonal matrix:</a:t>
            </a:r>
            <a:endParaRPr sz="2800"/>
          </a:p>
        </p:txBody>
      </p:sp>
      <p:pic>
        <p:nvPicPr>
          <p:cNvPr id="1255" name="Google Shape;1255;g15a542596b1_1_846"/>
          <p:cNvPicPr preferRelativeResize="0"/>
          <p:nvPr/>
        </p:nvPicPr>
        <p:blipFill rotWithShape="1">
          <a:blip r:embed="rId3">
            <a:alphaModFix/>
          </a:blip>
          <a:srcRect/>
          <a:stretch/>
        </p:blipFill>
        <p:spPr>
          <a:xfrm>
            <a:off x="3374650" y="2906240"/>
            <a:ext cx="2394700" cy="499864"/>
          </a:xfrm>
          <a:prstGeom prst="rect">
            <a:avLst/>
          </a:prstGeom>
          <a:noFill/>
          <a:ln>
            <a:noFill/>
          </a:ln>
        </p:spPr>
      </p:pic>
      <p:sp>
        <p:nvSpPr>
          <p:cNvPr id="1256" name="Google Shape;1256;g15a542596b1_1_846"/>
          <p:cNvSpPr txBox="1"/>
          <p:nvPr/>
        </p:nvSpPr>
        <p:spPr>
          <a:xfrm>
            <a:off x="457200" y="4222058"/>
            <a:ext cx="8229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ill Sans"/>
                <a:ea typeface="Gill Sans"/>
                <a:cs typeface="Gill Sans"/>
                <a:sym typeface="Gill Sans"/>
              </a:rPr>
              <a:t>where A is the feature alignment matrix predicted by a mini-network. As a result, an orthogonal transformation is preferred since it does not lose information in the input</a:t>
            </a:r>
            <a:endParaRPr sz="1800" b="0" i="0" u="none" strike="noStrike" cap="none">
              <a:solidFill>
                <a:schemeClr val="dk1"/>
              </a:solidFill>
              <a:latin typeface="Gill Sans"/>
              <a:ea typeface="Gill Sans"/>
              <a:cs typeface="Gill Sans"/>
              <a:sym typeface="Gill Sans"/>
            </a:endParaRPr>
          </a:p>
        </p:txBody>
      </p:sp>
      <p:sp>
        <p:nvSpPr>
          <p:cNvPr id="1257" name="Google Shape;1257;g15a542596b1_1_846"/>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258" name="Google Shape;1258;g15a542596b1_1_846"/>
          <p:cNvPicPr preferRelativeResize="0"/>
          <p:nvPr/>
        </p:nvPicPr>
        <p:blipFill rotWithShape="1">
          <a:blip r:embed="rId4">
            <a:alphaModFix/>
          </a:blip>
          <a:srcRect/>
          <a:stretch/>
        </p:blipFill>
        <p:spPr>
          <a:xfrm>
            <a:off x="8299763" y="652950"/>
            <a:ext cx="577824" cy="577824"/>
          </a:xfrm>
          <a:prstGeom prst="rect">
            <a:avLst/>
          </a:prstGeom>
          <a:noFill/>
          <a:ln>
            <a:noFill/>
          </a:ln>
        </p:spPr>
      </p:pic>
      <p:pic>
        <p:nvPicPr>
          <p:cNvPr id="1259" name="Google Shape;1259;g15a542596b1_1_846"/>
          <p:cNvPicPr preferRelativeResize="0"/>
          <p:nvPr/>
        </p:nvPicPr>
        <p:blipFill rotWithShape="1">
          <a:blip r:embed="rId5">
            <a:alphaModFix/>
          </a:blip>
          <a:srcRect/>
          <a:stretch/>
        </p:blipFill>
        <p:spPr>
          <a:xfrm>
            <a:off x="8171299" y="152400"/>
            <a:ext cx="834750" cy="4233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Google Shape;1264;g15a542596b1_1_949"/>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3200"/>
              <a:buFont typeface="Bookman Old Style"/>
              <a:buNone/>
            </a:pPr>
            <a:r>
              <a:rPr lang="en-US"/>
              <a:t>PointNet Architecture (3/4)</a:t>
            </a:r>
            <a:endParaRPr/>
          </a:p>
        </p:txBody>
      </p:sp>
      <p:pic>
        <p:nvPicPr>
          <p:cNvPr id="1265" name="Google Shape;1265;g15a542596b1_1_949"/>
          <p:cNvPicPr preferRelativeResize="0">
            <a:picLocks noGrp="1"/>
          </p:cNvPicPr>
          <p:nvPr>
            <p:ph type="body" idx="1"/>
          </p:nvPr>
        </p:nvPicPr>
        <p:blipFill rotWithShape="1">
          <a:blip r:embed="rId3">
            <a:alphaModFix/>
          </a:blip>
          <a:srcRect/>
          <a:stretch/>
        </p:blipFill>
        <p:spPr>
          <a:xfrm>
            <a:off x="865508" y="1669538"/>
            <a:ext cx="7413000" cy="1452000"/>
          </a:xfrm>
          <a:prstGeom prst="rect">
            <a:avLst/>
          </a:prstGeom>
          <a:noFill/>
          <a:ln w="9525" cap="flat" cmpd="sng">
            <a:solidFill>
              <a:schemeClr val="lt1"/>
            </a:solidFill>
            <a:prstDash val="solid"/>
            <a:round/>
            <a:headEnd type="none" w="sm" len="sm"/>
            <a:tailEnd type="none" w="sm" len="sm"/>
          </a:ln>
        </p:spPr>
      </p:pic>
      <p:sp>
        <p:nvSpPr>
          <p:cNvPr id="1266" name="Google Shape;1266;g15a542596b1_1_949"/>
          <p:cNvSpPr txBox="1"/>
          <p:nvPr/>
        </p:nvSpPr>
        <p:spPr>
          <a:xfrm>
            <a:off x="661400" y="3334950"/>
            <a:ext cx="7821300" cy="2778900"/>
          </a:xfrm>
          <a:prstGeom prst="rect">
            <a:avLst/>
          </a:prstGeom>
          <a:blipFill rotWithShape="1">
            <a:blip r:embed="rId4">
              <a:alphaModFix/>
            </a:blip>
            <a:stretch>
              <a:fillRect l="-517" t="-1158" r="-103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Gill Sans"/>
                <a:ea typeface="Gill Sans"/>
                <a:cs typeface="Gill Sans"/>
                <a:sym typeface="Gill Sans"/>
              </a:rPr>
              <a:t> </a:t>
            </a:r>
            <a:endParaRPr sz="1400" b="0" i="0" u="none" strike="noStrike" cap="none">
              <a:solidFill>
                <a:srgbClr val="000000"/>
              </a:solidFill>
              <a:latin typeface="Arial"/>
              <a:ea typeface="Arial"/>
              <a:cs typeface="Arial"/>
              <a:sym typeface="Arial"/>
            </a:endParaRPr>
          </a:p>
        </p:txBody>
      </p:sp>
      <p:sp>
        <p:nvSpPr>
          <p:cNvPr id="1267" name="Google Shape;1267;g15a542596b1_1_949"/>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268" name="Google Shape;1268;g15a542596b1_1_949"/>
          <p:cNvPicPr preferRelativeResize="0"/>
          <p:nvPr/>
        </p:nvPicPr>
        <p:blipFill rotWithShape="1">
          <a:blip r:embed="rId5">
            <a:alphaModFix/>
          </a:blip>
          <a:srcRect/>
          <a:stretch/>
        </p:blipFill>
        <p:spPr>
          <a:xfrm>
            <a:off x="8299763" y="652950"/>
            <a:ext cx="577824" cy="577824"/>
          </a:xfrm>
          <a:prstGeom prst="rect">
            <a:avLst/>
          </a:prstGeom>
          <a:noFill/>
          <a:ln>
            <a:noFill/>
          </a:ln>
        </p:spPr>
      </p:pic>
      <p:pic>
        <p:nvPicPr>
          <p:cNvPr id="1269" name="Google Shape;1269;g15a542596b1_1_949"/>
          <p:cNvPicPr preferRelativeResize="0"/>
          <p:nvPr/>
        </p:nvPicPr>
        <p:blipFill rotWithShape="1">
          <a:blip r:embed="rId6">
            <a:alphaModFix/>
          </a:blip>
          <a:srcRect/>
          <a:stretch/>
        </p:blipFill>
        <p:spPr>
          <a:xfrm>
            <a:off x="8171299" y="152400"/>
            <a:ext cx="834750" cy="423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5c1eafd189_1_20"/>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Machine Learning </a:t>
            </a:r>
            <a:endParaRPr/>
          </a:p>
        </p:txBody>
      </p:sp>
      <p:pic>
        <p:nvPicPr>
          <p:cNvPr id="272" name="Google Shape;272;g15c1eafd189_1_20" descr="STEFAN Chair, brown-black - IKEA"/>
          <p:cNvPicPr preferRelativeResize="0"/>
          <p:nvPr/>
        </p:nvPicPr>
        <p:blipFill rotWithShape="1">
          <a:blip r:embed="rId3">
            <a:alphaModFix/>
          </a:blip>
          <a:srcRect/>
          <a:stretch/>
        </p:blipFill>
        <p:spPr>
          <a:xfrm>
            <a:off x="762981" y="2390425"/>
            <a:ext cx="1168006" cy="1165345"/>
          </a:xfrm>
          <a:prstGeom prst="rect">
            <a:avLst/>
          </a:prstGeom>
          <a:noFill/>
          <a:ln>
            <a:noFill/>
          </a:ln>
        </p:spPr>
      </p:pic>
      <p:pic>
        <p:nvPicPr>
          <p:cNvPr id="273" name="Google Shape;273;g15c1eafd189_1_20" descr="Style Selections Pelham Bay Stackable Black Metal Frame Stationary Dining  Chair(s) with Tan Sling Seat in the Patio Chairs department at Lowes.com"/>
          <p:cNvPicPr preferRelativeResize="0"/>
          <p:nvPr/>
        </p:nvPicPr>
        <p:blipFill rotWithShape="1">
          <a:blip r:embed="rId4">
            <a:alphaModFix/>
          </a:blip>
          <a:srcRect l="6450" r="-6448"/>
          <a:stretch/>
        </p:blipFill>
        <p:spPr>
          <a:xfrm>
            <a:off x="1675048" y="3487220"/>
            <a:ext cx="992800" cy="943870"/>
          </a:xfrm>
          <a:prstGeom prst="rect">
            <a:avLst/>
          </a:prstGeom>
          <a:noFill/>
          <a:ln>
            <a:noFill/>
          </a:ln>
        </p:spPr>
      </p:pic>
      <p:pic>
        <p:nvPicPr>
          <p:cNvPr id="274" name="Google Shape;274;g15c1eafd189_1_20" descr="Types of Chairs - 50 Iconic Chairs You Should Know"/>
          <p:cNvPicPr preferRelativeResize="0"/>
          <p:nvPr/>
        </p:nvPicPr>
        <p:blipFill rotWithShape="1">
          <a:blip r:embed="rId5">
            <a:alphaModFix/>
          </a:blip>
          <a:srcRect/>
          <a:stretch/>
        </p:blipFill>
        <p:spPr>
          <a:xfrm>
            <a:off x="694275" y="3555770"/>
            <a:ext cx="1099299" cy="1096795"/>
          </a:xfrm>
          <a:prstGeom prst="rect">
            <a:avLst/>
          </a:prstGeom>
          <a:noFill/>
          <a:ln>
            <a:noFill/>
          </a:ln>
        </p:spPr>
      </p:pic>
      <p:pic>
        <p:nvPicPr>
          <p:cNvPr id="275" name="Google Shape;275;g15c1eafd189_1_20" descr="X¹ Task Chair | 21st Century Task Seating"/>
          <p:cNvPicPr preferRelativeResize="0"/>
          <p:nvPr/>
        </p:nvPicPr>
        <p:blipFill rotWithShape="1">
          <a:blip r:embed="rId6">
            <a:alphaModFix/>
          </a:blip>
          <a:srcRect/>
          <a:stretch/>
        </p:blipFill>
        <p:spPr>
          <a:xfrm>
            <a:off x="1656162" y="2390425"/>
            <a:ext cx="1030593" cy="1028246"/>
          </a:xfrm>
          <a:prstGeom prst="rect">
            <a:avLst/>
          </a:prstGeom>
          <a:noFill/>
          <a:ln>
            <a:noFill/>
          </a:ln>
        </p:spPr>
      </p:pic>
      <p:sp>
        <p:nvSpPr>
          <p:cNvPr id="276" name="Google Shape;276;g15c1eafd189_1_20"/>
          <p:cNvSpPr txBox="1"/>
          <p:nvPr/>
        </p:nvSpPr>
        <p:spPr>
          <a:xfrm>
            <a:off x="1312732" y="1768100"/>
            <a:ext cx="1099200" cy="338700"/>
          </a:xfrm>
          <a:prstGeom prst="rect">
            <a:avLst/>
          </a:prstGeom>
          <a:solidFill>
            <a:schemeClr val="lt1"/>
          </a:solidFill>
          <a:ln w="19050"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Gill Sans"/>
                <a:ea typeface="Gill Sans"/>
                <a:cs typeface="Gill Sans"/>
                <a:sym typeface="Gill Sans"/>
              </a:rPr>
              <a:t>Chairs</a:t>
            </a:r>
            <a:endParaRPr sz="1600" b="1" i="0" u="none" strike="noStrike" cap="none">
              <a:solidFill>
                <a:schemeClr val="dk1"/>
              </a:solidFill>
              <a:latin typeface="Gill Sans"/>
              <a:ea typeface="Gill Sans"/>
              <a:cs typeface="Gill Sans"/>
              <a:sym typeface="Gill Sans"/>
            </a:endParaRPr>
          </a:p>
        </p:txBody>
      </p:sp>
      <p:pic>
        <p:nvPicPr>
          <p:cNvPr id="277" name="Google Shape;277;g15c1eafd189_1_20" descr="Fenton &amp; Fenton – Marble Furniture"/>
          <p:cNvPicPr preferRelativeResize="0"/>
          <p:nvPr/>
        </p:nvPicPr>
        <p:blipFill rotWithShape="1">
          <a:blip r:embed="rId7">
            <a:alphaModFix/>
          </a:blip>
          <a:srcRect/>
          <a:stretch/>
        </p:blipFill>
        <p:spPr>
          <a:xfrm>
            <a:off x="4290109" y="2741975"/>
            <a:ext cx="1394995" cy="1508063"/>
          </a:xfrm>
          <a:prstGeom prst="rect">
            <a:avLst/>
          </a:prstGeom>
          <a:noFill/>
          <a:ln>
            <a:noFill/>
          </a:ln>
        </p:spPr>
      </p:pic>
      <p:pic>
        <p:nvPicPr>
          <p:cNvPr id="278" name="Google Shape;278;g15c1eafd189_1_20" descr="Living Room Side Tables | Gloss, Glass &amp; Wood Styles | dwell"/>
          <p:cNvPicPr preferRelativeResize="0"/>
          <p:nvPr/>
        </p:nvPicPr>
        <p:blipFill rotWithShape="1">
          <a:blip r:embed="rId8">
            <a:alphaModFix/>
          </a:blip>
          <a:srcRect/>
          <a:stretch/>
        </p:blipFill>
        <p:spPr>
          <a:xfrm>
            <a:off x="6388554" y="2611911"/>
            <a:ext cx="2061172" cy="2056476"/>
          </a:xfrm>
          <a:prstGeom prst="rect">
            <a:avLst/>
          </a:prstGeom>
          <a:noFill/>
          <a:ln>
            <a:noFill/>
          </a:ln>
        </p:spPr>
      </p:pic>
      <p:pic>
        <p:nvPicPr>
          <p:cNvPr id="279" name="Google Shape;279;g15c1eafd189_1_20" descr="Round Dining Table – Houtlander"/>
          <p:cNvPicPr preferRelativeResize="0"/>
          <p:nvPr/>
        </p:nvPicPr>
        <p:blipFill rotWithShape="1">
          <a:blip r:embed="rId9">
            <a:alphaModFix/>
          </a:blip>
          <a:srcRect/>
          <a:stretch/>
        </p:blipFill>
        <p:spPr>
          <a:xfrm>
            <a:off x="3328222" y="2330676"/>
            <a:ext cx="1167967" cy="1165307"/>
          </a:xfrm>
          <a:prstGeom prst="rect">
            <a:avLst/>
          </a:prstGeom>
          <a:noFill/>
          <a:ln>
            <a:noFill/>
          </a:ln>
        </p:spPr>
      </p:pic>
      <p:pic>
        <p:nvPicPr>
          <p:cNvPr id="280" name="Google Shape;280;g15c1eafd189_1_20" descr="Cosco 6 Foot Centerfold Folding Table, White - Walmart.com"/>
          <p:cNvPicPr preferRelativeResize="0"/>
          <p:nvPr/>
        </p:nvPicPr>
        <p:blipFill rotWithShape="1">
          <a:blip r:embed="rId10">
            <a:alphaModFix/>
          </a:blip>
          <a:srcRect/>
          <a:stretch/>
        </p:blipFill>
        <p:spPr>
          <a:xfrm>
            <a:off x="3534340" y="3358922"/>
            <a:ext cx="938953" cy="936813"/>
          </a:xfrm>
          <a:prstGeom prst="rect">
            <a:avLst/>
          </a:prstGeom>
          <a:noFill/>
          <a:ln>
            <a:noFill/>
          </a:ln>
        </p:spPr>
      </p:pic>
      <p:sp>
        <p:nvSpPr>
          <p:cNvPr id="281" name="Google Shape;281;g15c1eafd189_1_20"/>
          <p:cNvSpPr txBox="1"/>
          <p:nvPr/>
        </p:nvSpPr>
        <p:spPr>
          <a:xfrm>
            <a:off x="3878484" y="1838020"/>
            <a:ext cx="1099200" cy="338700"/>
          </a:xfrm>
          <a:prstGeom prst="rect">
            <a:avLst/>
          </a:prstGeom>
          <a:solidFill>
            <a:schemeClr val="lt1"/>
          </a:solidFill>
          <a:ln w="19050"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Gill Sans"/>
                <a:ea typeface="Gill Sans"/>
                <a:cs typeface="Gill Sans"/>
                <a:sym typeface="Gill Sans"/>
              </a:rPr>
              <a:t>Tables</a:t>
            </a:r>
            <a:endParaRPr sz="1600" b="1" i="0" u="none" strike="noStrike" cap="none">
              <a:solidFill>
                <a:schemeClr val="dk1"/>
              </a:solidFill>
              <a:latin typeface="Gill Sans"/>
              <a:ea typeface="Gill Sans"/>
              <a:cs typeface="Gill Sans"/>
              <a:sym typeface="Gill Sans"/>
            </a:endParaRPr>
          </a:p>
        </p:txBody>
      </p:sp>
      <p:sp>
        <p:nvSpPr>
          <p:cNvPr id="282" name="Google Shape;282;g15c1eafd189_1_20"/>
          <p:cNvSpPr txBox="1"/>
          <p:nvPr/>
        </p:nvSpPr>
        <p:spPr>
          <a:xfrm>
            <a:off x="6832238" y="1922617"/>
            <a:ext cx="1099200" cy="369300"/>
          </a:xfrm>
          <a:prstGeom prst="rect">
            <a:avLst/>
          </a:prstGeom>
          <a:solidFill>
            <a:schemeClr val="lt1"/>
          </a:solidFill>
          <a:ln w="19050"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Gill Sans"/>
                <a:ea typeface="Gill Sans"/>
                <a:cs typeface="Gill Sans"/>
                <a:sym typeface="Gill Sans"/>
              </a:rPr>
              <a:t>???</a:t>
            </a:r>
            <a:endParaRPr sz="1800" b="1" i="0" u="none" strike="noStrike" cap="none">
              <a:solidFill>
                <a:schemeClr val="dk1"/>
              </a:solidFill>
              <a:latin typeface="Gill Sans"/>
              <a:ea typeface="Gill Sans"/>
              <a:cs typeface="Gill Sans"/>
              <a:sym typeface="Gill Sans"/>
            </a:endParaRPr>
          </a:p>
        </p:txBody>
      </p:sp>
      <p:pic>
        <p:nvPicPr>
          <p:cNvPr id="283" name="Google Shape;283;g15c1eafd189_1_20"/>
          <p:cNvPicPr preferRelativeResize="0"/>
          <p:nvPr/>
        </p:nvPicPr>
        <p:blipFill rotWithShape="1">
          <a:blip r:embed="rId11">
            <a:alphaModFix/>
          </a:blip>
          <a:srcRect/>
          <a:stretch/>
        </p:blipFill>
        <p:spPr>
          <a:xfrm>
            <a:off x="1407648" y="4295724"/>
            <a:ext cx="1279102" cy="1276200"/>
          </a:xfrm>
          <a:prstGeom prst="rect">
            <a:avLst/>
          </a:prstGeom>
          <a:noFill/>
          <a:ln>
            <a:noFill/>
          </a:ln>
        </p:spPr>
      </p:pic>
      <p:pic>
        <p:nvPicPr>
          <p:cNvPr id="284" name="Google Shape;284;g15c1eafd189_1_20"/>
          <p:cNvPicPr preferRelativeResize="0"/>
          <p:nvPr/>
        </p:nvPicPr>
        <p:blipFill rotWithShape="1">
          <a:blip r:embed="rId12">
            <a:alphaModFix/>
          </a:blip>
          <a:srcRect/>
          <a:stretch/>
        </p:blipFill>
        <p:spPr>
          <a:xfrm>
            <a:off x="4518132" y="4004682"/>
            <a:ext cx="938942" cy="1028250"/>
          </a:xfrm>
          <a:prstGeom prst="rect">
            <a:avLst/>
          </a:prstGeom>
          <a:noFill/>
          <a:ln>
            <a:noFill/>
          </a:ln>
        </p:spPr>
      </p:pic>
      <p:sp>
        <p:nvSpPr>
          <p:cNvPr id="285" name="Google Shape;285;g15c1eafd189_1_20"/>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286" name="Google Shape;286;g15c1eafd189_1_20"/>
          <p:cNvPicPr preferRelativeResize="0"/>
          <p:nvPr/>
        </p:nvPicPr>
        <p:blipFill rotWithShape="1">
          <a:blip r:embed="rId13">
            <a:alphaModFix/>
          </a:blip>
          <a:srcRect/>
          <a:stretch/>
        </p:blipFill>
        <p:spPr>
          <a:xfrm>
            <a:off x="8299763" y="652950"/>
            <a:ext cx="577824" cy="577824"/>
          </a:xfrm>
          <a:prstGeom prst="rect">
            <a:avLst/>
          </a:prstGeom>
          <a:noFill/>
          <a:ln>
            <a:noFill/>
          </a:ln>
        </p:spPr>
      </p:pic>
      <p:pic>
        <p:nvPicPr>
          <p:cNvPr id="287" name="Google Shape;287;g15c1eafd189_1_20"/>
          <p:cNvPicPr preferRelativeResize="0"/>
          <p:nvPr/>
        </p:nvPicPr>
        <p:blipFill rotWithShape="1">
          <a:blip r:embed="rId14">
            <a:alphaModFix/>
          </a:blip>
          <a:srcRect/>
          <a:stretch/>
        </p:blipFill>
        <p:spPr>
          <a:xfrm>
            <a:off x="8171299" y="152400"/>
            <a:ext cx="834750" cy="4233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g15a542596b1_1_1051"/>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3200"/>
              <a:buFont typeface="Bookman Old Style"/>
              <a:buNone/>
            </a:pPr>
            <a:r>
              <a:rPr lang="en-US"/>
              <a:t>PointNet Architecture (4/4) </a:t>
            </a:r>
            <a:endParaRPr/>
          </a:p>
        </p:txBody>
      </p:sp>
      <p:pic>
        <p:nvPicPr>
          <p:cNvPr id="1275" name="Google Shape;1275;g15a542596b1_1_1051"/>
          <p:cNvPicPr preferRelativeResize="0"/>
          <p:nvPr/>
        </p:nvPicPr>
        <p:blipFill rotWithShape="1">
          <a:blip r:embed="rId3">
            <a:alphaModFix/>
          </a:blip>
          <a:srcRect/>
          <a:stretch/>
        </p:blipFill>
        <p:spPr>
          <a:xfrm>
            <a:off x="1822550" y="1073025"/>
            <a:ext cx="5498893" cy="5410201"/>
          </a:xfrm>
          <a:prstGeom prst="rect">
            <a:avLst/>
          </a:prstGeom>
          <a:noFill/>
          <a:ln>
            <a:noFill/>
          </a:ln>
        </p:spPr>
      </p:pic>
      <p:sp>
        <p:nvSpPr>
          <p:cNvPr id="1276" name="Google Shape;1276;g15a542596b1_1_1051"/>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277" name="Google Shape;1277;g15a542596b1_1_1051"/>
          <p:cNvPicPr preferRelativeResize="0"/>
          <p:nvPr/>
        </p:nvPicPr>
        <p:blipFill rotWithShape="1">
          <a:blip r:embed="rId4">
            <a:alphaModFix/>
          </a:blip>
          <a:srcRect/>
          <a:stretch/>
        </p:blipFill>
        <p:spPr>
          <a:xfrm>
            <a:off x="8299763" y="652950"/>
            <a:ext cx="577824" cy="577824"/>
          </a:xfrm>
          <a:prstGeom prst="rect">
            <a:avLst/>
          </a:prstGeom>
          <a:noFill/>
          <a:ln>
            <a:noFill/>
          </a:ln>
        </p:spPr>
      </p:pic>
      <p:pic>
        <p:nvPicPr>
          <p:cNvPr id="1278" name="Google Shape;1278;g15a542596b1_1_1051"/>
          <p:cNvPicPr preferRelativeResize="0"/>
          <p:nvPr/>
        </p:nvPicPr>
        <p:blipFill rotWithShape="1">
          <a:blip r:embed="rId5">
            <a:alphaModFix/>
          </a:blip>
          <a:srcRect/>
          <a:stretch/>
        </p:blipFill>
        <p:spPr>
          <a:xfrm>
            <a:off x="8171299" y="152400"/>
            <a:ext cx="834750" cy="4233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g15a542596b1_1_1152"/>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3200"/>
              <a:buFont typeface="Bookman Old Style"/>
              <a:buNone/>
            </a:pPr>
            <a:r>
              <a:rPr lang="en-US"/>
              <a:t>PointNet Segmentation</a:t>
            </a:r>
            <a:endParaRPr/>
          </a:p>
        </p:txBody>
      </p:sp>
      <p:sp>
        <p:nvSpPr>
          <p:cNvPr id="1284" name="Google Shape;1284;g15a542596b1_1_1152"/>
          <p:cNvSpPr txBox="1"/>
          <p:nvPr/>
        </p:nvSpPr>
        <p:spPr>
          <a:xfrm>
            <a:off x="2242875" y="1268850"/>
            <a:ext cx="12147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Gill Sans"/>
                <a:ea typeface="Gill Sans"/>
                <a:cs typeface="Gill Sans"/>
                <a:sym typeface="Gill Sans"/>
              </a:rPr>
              <a:t>Local point features </a:t>
            </a:r>
            <a:endParaRPr sz="1100" b="0" i="0" u="none" strike="noStrike" cap="none">
              <a:solidFill>
                <a:srgbClr val="000000"/>
              </a:solidFill>
              <a:latin typeface="Gill Sans"/>
              <a:ea typeface="Gill Sans"/>
              <a:cs typeface="Gill Sans"/>
              <a:sym typeface="Gill Sans"/>
            </a:endParaRPr>
          </a:p>
        </p:txBody>
      </p:sp>
      <p:sp>
        <p:nvSpPr>
          <p:cNvPr id="1285" name="Google Shape;1285;g15a542596b1_1_1152"/>
          <p:cNvSpPr txBox="1"/>
          <p:nvPr/>
        </p:nvSpPr>
        <p:spPr>
          <a:xfrm>
            <a:off x="536725" y="1353450"/>
            <a:ext cx="651900" cy="3540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T-Net</a:t>
            </a:r>
            <a:endParaRPr sz="1100" b="0" i="0" u="none" strike="noStrike" cap="none">
              <a:solidFill>
                <a:srgbClr val="000000"/>
              </a:solidFill>
              <a:latin typeface="Arial"/>
              <a:ea typeface="Arial"/>
              <a:cs typeface="Arial"/>
              <a:sym typeface="Arial"/>
            </a:endParaRPr>
          </a:p>
        </p:txBody>
      </p:sp>
      <p:sp>
        <p:nvSpPr>
          <p:cNvPr id="1286" name="Google Shape;1286;g15a542596b1_1_1152"/>
          <p:cNvSpPr txBox="1"/>
          <p:nvPr/>
        </p:nvSpPr>
        <p:spPr>
          <a:xfrm>
            <a:off x="457200" y="1732500"/>
            <a:ext cx="990000" cy="3540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max pooling</a:t>
            </a:r>
            <a:endParaRPr sz="1100" b="0" i="0" u="none" strike="noStrike" cap="none">
              <a:solidFill>
                <a:srgbClr val="000000"/>
              </a:solidFill>
              <a:latin typeface="Arial"/>
              <a:ea typeface="Arial"/>
              <a:cs typeface="Arial"/>
              <a:sym typeface="Arial"/>
            </a:endParaRPr>
          </a:p>
        </p:txBody>
      </p:sp>
      <p:sp>
        <p:nvSpPr>
          <p:cNvPr id="1287" name="Google Shape;1287;g15a542596b1_1_1152"/>
          <p:cNvSpPr txBox="1"/>
          <p:nvPr/>
        </p:nvSpPr>
        <p:spPr>
          <a:xfrm>
            <a:off x="2242875" y="1732500"/>
            <a:ext cx="11358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 global feature</a:t>
            </a:r>
            <a:endParaRPr sz="1100" b="0" i="0" u="none" strike="noStrike" cap="none">
              <a:solidFill>
                <a:srgbClr val="000000"/>
              </a:solidFill>
              <a:latin typeface="Arial"/>
              <a:ea typeface="Arial"/>
              <a:cs typeface="Arial"/>
              <a:sym typeface="Arial"/>
            </a:endParaRPr>
          </a:p>
        </p:txBody>
      </p:sp>
      <p:sp>
        <p:nvSpPr>
          <p:cNvPr id="1288" name="Google Shape;1288;g15a542596b1_1_1152"/>
          <p:cNvSpPr txBox="1"/>
          <p:nvPr/>
        </p:nvSpPr>
        <p:spPr>
          <a:xfrm>
            <a:off x="3728525" y="1555500"/>
            <a:ext cx="19458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 concatenated for each point</a:t>
            </a:r>
            <a:endParaRPr sz="1100" b="0" i="0" u="none" strike="noStrike" cap="none">
              <a:solidFill>
                <a:srgbClr val="000000"/>
              </a:solidFill>
              <a:latin typeface="Arial"/>
              <a:ea typeface="Arial"/>
              <a:cs typeface="Arial"/>
              <a:sym typeface="Arial"/>
            </a:endParaRPr>
          </a:p>
        </p:txBody>
      </p:sp>
      <p:cxnSp>
        <p:nvCxnSpPr>
          <p:cNvPr id="1289" name="Google Shape;1289;g15a542596b1_1_1152"/>
          <p:cNvCxnSpPr>
            <a:stCxn id="1286" idx="3"/>
            <a:endCxn id="1287" idx="1"/>
          </p:cNvCxnSpPr>
          <p:nvPr/>
        </p:nvCxnSpPr>
        <p:spPr>
          <a:xfrm>
            <a:off x="1447200" y="1909500"/>
            <a:ext cx="795600" cy="0"/>
          </a:xfrm>
          <a:prstGeom prst="straightConnector1">
            <a:avLst/>
          </a:prstGeom>
          <a:noFill/>
          <a:ln w="9525" cap="flat" cmpd="sng">
            <a:solidFill>
              <a:schemeClr val="dk2"/>
            </a:solidFill>
            <a:prstDash val="solid"/>
            <a:round/>
            <a:headEnd type="none" w="sm" len="sm"/>
            <a:tailEnd type="triangle" w="med" len="med"/>
          </a:ln>
        </p:spPr>
      </p:cxnSp>
      <p:cxnSp>
        <p:nvCxnSpPr>
          <p:cNvPr id="1290" name="Google Shape;1290;g15a542596b1_1_1152"/>
          <p:cNvCxnSpPr>
            <a:stCxn id="1285" idx="3"/>
            <a:endCxn id="1284" idx="1"/>
          </p:cNvCxnSpPr>
          <p:nvPr/>
        </p:nvCxnSpPr>
        <p:spPr>
          <a:xfrm>
            <a:off x="1188625" y="1530450"/>
            <a:ext cx="1054200" cy="0"/>
          </a:xfrm>
          <a:prstGeom prst="straightConnector1">
            <a:avLst/>
          </a:prstGeom>
          <a:noFill/>
          <a:ln w="9525" cap="flat" cmpd="sng">
            <a:solidFill>
              <a:schemeClr val="dk2"/>
            </a:solidFill>
            <a:prstDash val="solid"/>
            <a:round/>
            <a:headEnd type="none" w="sm" len="sm"/>
            <a:tailEnd type="triangle" w="med" len="med"/>
          </a:ln>
        </p:spPr>
      </p:cxnSp>
      <p:sp>
        <p:nvSpPr>
          <p:cNvPr id="1291" name="Google Shape;1291;g15a542596b1_1_1152"/>
          <p:cNvSpPr txBox="1"/>
          <p:nvPr/>
        </p:nvSpPr>
        <p:spPr>
          <a:xfrm>
            <a:off x="3412213" y="1224600"/>
            <a:ext cx="3738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accent2"/>
                </a:solidFill>
                <a:latin typeface="Bookman Old Style"/>
                <a:ea typeface="Bookman Old Style"/>
                <a:cs typeface="Bookman Old Style"/>
                <a:sym typeface="Bookman Old Style"/>
              </a:rPr>
              <a:t>}</a:t>
            </a:r>
            <a:endParaRPr sz="4400" b="0" i="0" u="none" strike="noStrike" cap="none">
              <a:solidFill>
                <a:schemeClr val="accent2"/>
              </a:solidFill>
              <a:latin typeface="Bookman Old Style"/>
              <a:ea typeface="Bookman Old Style"/>
              <a:cs typeface="Bookman Old Style"/>
              <a:sym typeface="Bookman Old Style"/>
            </a:endParaRPr>
          </a:p>
        </p:txBody>
      </p:sp>
      <p:sp>
        <p:nvSpPr>
          <p:cNvPr id="1292" name="Google Shape;1292;g15a542596b1_1_1152"/>
          <p:cNvSpPr txBox="1"/>
          <p:nvPr/>
        </p:nvSpPr>
        <p:spPr>
          <a:xfrm>
            <a:off x="1361050" y="1224600"/>
            <a:ext cx="6039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Gill Sans"/>
                <a:ea typeface="Gill Sans"/>
                <a:cs typeface="Gill Sans"/>
                <a:sym typeface="Gill Sans"/>
              </a:rPr>
              <a:t>output</a:t>
            </a:r>
            <a:endParaRPr sz="1100" b="0" i="0" u="none" strike="noStrike" cap="none">
              <a:solidFill>
                <a:srgbClr val="000000"/>
              </a:solidFill>
              <a:latin typeface="Gill Sans"/>
              <a:ea typeface="Gill Sans"/>
              <a:cs typeface="Gill Sans"/>
              <a:sym typeface="Gill Sans"/>
            </a:endParaRPr>
          </a:p>
        </p:txBody>
      </p:sp>
      <p:sp>
        <p:nvSpPr>
          <p:cNvPr id="1293" name="Google Shape;1293;g15a542596b1_1_1152"/>
          <p:cNvSpPr txBox="1"/>
          <p:nvPr/>
        </p:nvSpPr>
        <p:spPr>
          <a:xfrm>
            <a:off x="1447200" y="1621850"/>
            <a:ext cx="6039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Gill Sans"/>
                <a:ea typeface="Gill Sans"/>
                <a:cs typeface="Gill Sans"/>
                <a:sym typeface="Gill Sans"/>
              </a:rPr>
              <a:t>output</a:t>
            </a:r>
            <a:endParaRPr sz="1100" b="0" i="0" u="none" strike="noStrike" cap="none">
              <a:solidFill>
                <a:srgbClr val="000000"/>
              </a:solidFill>
              <a:latin typeface="Gill Sans"/>
              <a:ea typeface="Gill Sans"/>
              <a:cs typeface="Gill Sans"/>
              <a:sym typeface="Gill Sans"/>
            </a:endParaRPr>
          </a:p>
        </p:txBody>
      </p:sp>
      <p:sp>
        <p:nvSpPr>
          <p:cNvPr id="1294" name="Google Shape;1294;g15a542596b1_1_1152"/>
          <p:cNvSpPr txBox="1"/>
          <p:nvPr/>
        </p:nvSpPr>
        <p:spPr>
          <a:xfrm>
            <a:off x="798219" y="2368663"/>
            <a:ext cx="166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Part segmentation</a:t>
            </a:r>
            <a:endParaRPr sz="1400" b="0" i="0" u="none" strike="noStrike" cap="none">
              <a:solidFill>
                <a:srgbClr val="000000"/>
              </a:solidFill>
              <a:latin typeface="Arial"/>
              <a:ea typeface="Arial"/>
              <a:cs typeface="Arial"/>
              <a:sym typeface="Arial"/>
            </a:endParaRPr>
          </a:p>
        </p:txBody>
      </p:sp>
      <p:sp>
        <p:nvSpPr>
          <p:cNvPr id="1295" name="Google Shape;1295;g15a542596b1_1_1152"/>
          <p:cNvSpPr txBox="1"/>
          <p:nvPr/>
        </p:nvSpPr>
        <p:spPr>
          <a:xfrm>
            <a:off x="132813" y="2866225"/>
            <a:ext cx="30000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one-hot vector (</a:t>
            </a:r>
            <a:r>
              <a:rPr lang="en-US" sz="1100" b="0" i="0" u="none" strike="noStrike" cap="none">
                <a:solidFill>
                  <a:srgbClr val="202124"/>
                </a:solidFill>
                <a:highlight>
                  <a:srgbClr val="FFFFFF"/>
                </a:highlight>
                <a:latin typeface="Arial"/>
                <a:ea typeface="Arial"/>
                <a:cs typeface="Arial"/>
                <a:sym typeface="Arial"/>
              </a:rPr>
              <a:t>1 × N matrix)</a:t>
            </a:r>
            <a:r>
              <a:rPr lang="en-US" sz="1100" b="0" i="0" u="none" strike="noStrike" cap="none">
                <a:solidFill>
                  <a:srgbClr val="000000"/>
                </a:solidFill>
                <a:latin typeface="Arial"/>
                <a:ea typeface="Arial"/>
                <a:cs typeface="Arial"/>
                <a:sym typeface="Arial"/>
              </a:rPr>
              <a:t> indicating the class of the input and concatenate it with the max pooling layer’s output</a:t>
            </a:r>
            <a:endParaRPr sz="1100" b="0" i="0" u="none" strike="noStrike" cap="none">
              <a:solidFill>
                <a:srgbClr val="000000"/>
              </a:solidFill>
              <a:latin typeface="Arial"/>
              <a:ea typeface="Arial"/>
              <a:cs typeface="Arial"/>
              <a:sym typeface="Arial"/>
            </a:endParaRPr>
          </a:p>
        </p:txBody>
      </p:sp>
      <p:sp>
        <p:nvSpPr>
          <p:cNvPr id="1296" name="Google Shape;1296;g15a542596b1_1_1152"/>
          <p:cNvSpPr txBox="1"/>
          <p:nvPr/>
        </p:nvSpPr>
        <p:spPr>
          <a:xfrm>
            <a:off x="401163" y="3937675"/>
            <a:ext cx="24633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 increase neurons in some layers </a:t>
            </a:r>
            <a:endParaRPr sz="1100" b="0" i="0" u="none" strike="noStrike" cap="none">
              <a:solidFill>
                <a:srgbClr val="000000"/>
              </a:solidFill>
              <a:latin typeface="Arial"/>
              <a:ea typeface="Arial"/>
              <a:cs typeface="Arial"/>
              <a:sym typeface="Arial"/>
            </a:endParaRPr>
          </a:p>
        </p:txBody>
      </p:sp>
      <p:sp>
        <p:nvSpPr>
          <p:cNvPr id="1297" name="Google Shape;1297;g15a542596b1_1_1152"/>
          <p:cNvSpPr txBox="1"/>
          <p:nvPr/>
        </p:nvSpPr>
        <p:spPr>
          <a:xfrm>
            <a:off x="238263" y="4670425"/>
            <a:ext cx="2789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add skip links to collect local point features in different layers </a:t>
            </a:r>
            <a:endParaRPr sz="1400" b="0" i="0" u="none" strike="noStrike" cap="none">
              <a:solidFill>
                <a:srgbClr val="000000"/>
              </a:solidFill>
              <a:latin typeface="Arial"/>
              <a:ea typeface="Arial"/>
              <a:cs typeface="Arial"/>
              <a:sym typeface="Arial"/>
            </a:endParaRPr>
          </a:p>
        </p:txBody>
      </p:sp>
      <p:sp>
        <p:nvSpPr>
          <p:cNvPr id="1298" name="Google Shape;1298;g15a542596b1_1_1152"/>
          <p:cNvSpPr txBox="1"/>
          <p:nvPr/>
        </p:nvSpPr>
        <p:spPr>
          <a:xfrm>
            <a:off x="238263" y="5527025"/>
            <a:ext cx="2789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concatenate the skip links to form point feature input to the segmentation network</a:t>
            </a:r>
            <a:endParaRPr sz="1400" b="0" i="0" u="none" strike="noStrike" cap="none">
              <a:solidFill>
                <a:schemeClr val="dk1"/>
              </a:solidFill>
              <a:latin typeface="Arial"/>
              <a:ea typeface="Arial"/>
              <a:cs typeface="Arial"/>
              <a:sym typeface="Arial"/>
            </a:endParaRPr>
          </a:p>
        </p:txBody>
      </p:sp>
      <p:sp>
        <p:nvSpPr>
          <p:cNvPr id="1299" name="Google Shape;1299;g15a542596b1_1_1152"/>
          <p:cNvSpPr txBox="1"/>
          <p:nvPr/>
        </p:nvSpPr>
        <p:spPr>
          <a:xfrm>
            <a:off x="5686675" y="1224600"/>
            <a:ext cx="3000000" cy="708000"/>
          </a:xfrm>
          <a:prstGeom prst="rect">
            <a:avLst/>
          </a:prstGeom>
          <a:noFill/>
          <a:ln w="9525" cap="flat" cmpd="sng">
            <a:solidFill>
              <a:schemeClr val="accent2"/>
            </a:solidFill>
            <a:prstDash val="dash"/>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skip links</a:t>
            </a:r>
            <a:r>
              <a:rPr lang="en-US" sz="1100" b="0" i="0" u="none" strike="noStrike" cap="none">
                <a:solidFill>
                  <a:srgbClr val="202124"/>
                </a:solidFill>
                <a:highlight>
                  <a:srgbClr val="FFFFFF"/>
                </a:highlight>
                <a:latin typeface="Arial"/>
                <a:ea typeface="Arial"/>
                <a:cs typeface="Arial"/>
                <a:sym typeface="Arial"/>
              </a:rPr>
              <a:t>: skips</a:t>
            </a:r>
            <a:r>
              <a:rPr lang="en-US" sz="1200" b="1" i="0" u="none" strike="noStrike" cap="none">
                <a:solidFill>
                  <a:srgbClr val="202124"/>
                </a:solidFill>
                <a:highlight>
                  <a:srgbClr val="FFFFFF"/>
                </a:highlight>
                <a:latin typeface="Arial"/>
                <a:ea typeface="Arial"/>
                <a:cs typeface="Arial"/>
                <a:sym typeface="Arial"/>
              </a:rPr>
              <a:t> </a:t>
            </a:r>
            <a:r>
              <a:rPr lang="en-US" sz="1100" b="0" i="0" u="none" strike="noStrike" cap="none">
                <a:solidFill>
                  <a:srgbClr val="202124"/>
                </a:solidFill>
                <a:highlight>
                  <a:srgbClr val="FFFFFF"/>
                </a:highlight>
                <a:latin typeface="Arial"/>
                <a:ea typeface="Arial"/>
                <a:cs typeface="Arial"/>
                <a:sym typeface="Arial"/>
              </a:rPr>
              <a:t>some of the layers in the neural network and feeds the output of one layer as the input to the next layers</a:t>
            </a:r>
            <a:endParaRPr sz="1100" b="0" i="0" u="none" strike="noStrike" cap="none">
              <a:solidFill>
                <a:srgbClr val="000000"/>
              </a:solidFill>
              <a:latin typeface="Arial"/>
              <a:ea typeface="Arial"/>
              <a:cs typeface="Arial"/>
              <a:sym typeface="Arial"/>
            </a:endParaRPr>
          </a:p>
        </p:txBody>
      </p:sp>
      <p:cxnSp>
        <p:nvCxnSpPr>
          <p:cNvPr id="1300" name="Google Shape;1300;g15a542596b1_1_1152"/>
          <p:cNvCxnSpPr>
            <a:stCxn id="1295" idx="2"/>
            <a:endCxn id="1296" idx="0"/>
          </p:cNvCxnSpPr>
          <p:nvPr/>
        </p:nvCxnSpPr>
        <p:spPr>
          <a:xfrm>
            <a:off x="1632813" y="3558925"/>
            <a:ext cx="0" cy="378900"/>
          </a:xfrm>
          <a:prstGeom prst="straightConnector1">
            <a:avLst/>
          </a:prstGeom>
          <a:noFill/>
          <a:ln w="9525" cap="flat" cmpd="sng">
            <a:solidFill>
              <a:schemeClr val="dk2"/>
            </a:solidFill>
            <a:prstDash val="solid"/>
            <a:round/>
            <a:headEnd type="none" w="sm" len="sm"/>
            <a:tailEnd type="triangle" w="med" len="med"/>
          </a:ln>
        </p:spPr>
      </p:cxnSp>
      <p:cxnSp>
        <p:nvCxnSpPr>
          <p:cNvPr id="1301" name="Google Shape;1301;g15a542596b1_1_1152"/>
          <p:cNvCxnSpPr>
            <a:stCxn id="1296" idx="2"/>
            <a:endCxn id="1297" idx="0"/>
          </p:cNvCxnSpPr>
          <p:nvPr/>
        </p:nvCxnSpPr>
        <p:spPr>
          <a:xfrm>
            <a:off x="1632813" y="4291675"/>
            <a:ext cx="0" cy="378900"/>
          </a:xfrm>
          <a:prstGeom prst="straightConnector1">
            <a:avLst/>
          </a:prstGeom>
          <a:noFill/>
          <a:ln w="9525" cap="flat" cmpd="sng">
            <a:solidFill>
              <a:schemeClr val="dk2"/>
            </a:solidFill>
            <a:prstDash val="solid"/>
            <a:round/>
            <a:headEnd type="none" w="sm" len="sm"/>
            <a:tailEnd type="triangle" w="med" len="med"/>
          </a:ln>
        </p:spPr>
      </p:cxnSp>
      <p:cxnSp>
        <p:nvCxnSpPr>
          <p:cNvPr id="1302" name="Google Shape;1302;g15a542596b1_1_1152"/>
          <p:cNvCxnSpPr>
            <a:stCxn id="1297" idx="2"/>
            <a:endCxn id="1298" idx="0"/>
          </p:cNvCxnSpPr>
          <p:nvPr/>
        </p:nvCxnSpPr>
        <p:spPr>
          <a:xfrm>
            <a:off x="1632813" y="5193625"/>
            <a:ext cx="0" cy="333300"/>
          </a:xfrm>
          <a:prstGeom prst="straightConnector1">
            <a:avLst/>
          </a:prstGeom>
          <a:noFill/>
          <a:ln w="9525" cap="flat" cmpd="sng">
            <a:solidFill>
              <a:schemeClr val="dk2"/>
            </a:solidFill>
            <a:prstDash val="solid"/>
            <a:round/>
            <a:headEnd type="none" w="sm" len="sm"/>
            <a:tailEnd type="triangle" w="med" len="med"/>
          </a:ln>
        </p:spPr>
      </p:cxnSp>
      <p:sp>
        <p:nvSpPr>
          <p:cNvPr id="1303" name="Google Shape;1303;g15a542596b1_1_1152"/>
          <p:cNvSpPr txBox="1"/>
          <p:nvPr/>
        </p:nvSpPr>
        <p:spPr>
          <a:xfrm>
            <a:off x="3416825" y="2322000"/>
            <a:ext cx="2549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3D Object Part Segmentation</a:t>
            </a:r>
            <a:endParaRPr sz="1400" b="0" i="0" u="none" strike="noStrike" cap="none">
              <a:solidFill>
                <a:srgbClr val="000000"/>
              </a:solidFill>
              <a:latin typeface="Arial"/>
              <a:ea typeface="Arial"/>
              <a:cs typeface="Arial"/>
              <a:sym typeface="Arial"/>
            </a:endParaRPr>
          </a:p>
        </p:txBody>
      </p:sp>
      <p:cxnSp>
        <p:nvCxnSpPr>
          <p:cNvPr id="1304" name="Google Shape;1304;g15a542596b1_1_1152"/>
          <p:cNvCxnSpPr/>
          <p:nvPr/>
        </p:nvCxnSpPr>
        <p:spPr>
          <a:xfrm>
            <a:off x="3201300" y="2549600"/>
            <a:ext cx="0" cy="3642300"/>
          </a:xfrm>
          <a:prstGeom prst="straightConnector1">
            <a:avLst/>
          </a:prstGeom>
          <a:noFill/>
          <a:ln w="9525" cap="flat" cmpd="sng">
            <a:solidFill>
              <a:schemeClr val="accent2"/>
            </a:solidFill>
            <a:prstDash val="solid"/>
            <a:round/>
            <a:headEnd type="none" w="sm" len="sm"/>
            <a:tailEnd type="none" w="sm" len="sm"/>
          </a:ln>
        </p:spPr>
      </p:cxnSp>
      <p:pic>
        <p:nvPicPr>
          <p:cNvPr id="1305" name="Google Shape;1305;g15a542596b1_1_1152"/>
          <p:cNvPicPr preferRelativeResize="0"/>
          <p:nvPr/>
        </p:nvPicPr>
        <p:blipFill rotWithShape="1">
          <a:blip r:embed="rId3">
            <a:alphaModFix/>
          </a:blip>
          <a:srcRect/>
          <a:stretch/>
        </p:blipFill>
        <p:spPr>
          <a:xfrm>
            <a:off x="3549138" y="4570776"/>
            <a:ext cx="2285050" cy="1612825"/>
          </a:xfrm>
          <a:prstGeom prst="rect">
            <a:avLst/>
          </a:prstGeom>
          <a:noFill/>
          <a:ln>
            <a:noFill/>
          </a:ln>
        </p:spPr>
      </p:pic>
      <p:pic>
        <p:nvPicPr>
          <p:cNvPr id="1306" name="Google Shape;1306;g15a542596b1_1_1152"/>
          <p:cNvPicPr preferRelativeResize="0"/>
          <p:nvPr/>
        </p:nvPicPr>
        <p:blipFill rotWithShape="1">
          <a:blip r:embed="rId4">
            <a:alphaModFix/>
          </a:blip>
          <a:srcRect/>
          <a:stretch/>
        </p:blipFill>
        <p:spPr>
          <a:xfrm>
            <a:off x="3506525" y="2797650"/>
            <a:ext cx="2370300" cy="1697675"/>
          </a:xfrm>
          <a:prstGeom prst="rect">
            <a:avLst/>
          </a:prstGeom>
          <a:noFill/>
          <a:ln>
            <a:noFill/>
          </a:ln>
        </p:spPr>
      </p:pic>
      <p:sp>
        <p:nvSpPr>
          <p:cNvPr id="1307" name="Google Shape;1307;g15a542596b1_1_1152"/>
          <p:cNvSpPr txBox="1"/>
          <p:nvPr/>
        </p:nvSpPr>
        <p:spPr>
          <a:xfrm>
            <a:off x="6182075" y="2408225"/>
            <a:ext cx="28179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Baseline 3D CNN Segmentation Network</a:t>
            </a:r>
            <a:endParaRPr sz="1400" b="0" i="0" u="none" strike="noStrike" cap="none">
              <a:solidFill>
                <a:srgbClr val="000000"/>
              </a:solidFill>
              <a:latin typeface="Arial"/>
              <a:ea typeface="Arial"/>
              <a:cs typeface="Arial"/>
              <a:sym typeface="Arial"/>
            </a:endParaRPr>
          </a:p>
        </p:txBody>
      </p:sp>
      <p:sp>
        <p:nvSpPr>
          <p:cNvPr id="1308" name="Google Shape;1308;g15a542596b1_1_1152"/>
          <p:cNvSpPr txBox="1"/>
          <p:nvPr/>
        </p:nvSpPr>
        <p:spPr>
          <a:xfrm>
            <a:off x="6392687" y="3179200"/>
            <a:ext cx="23967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convert it to the volumetric representation as a occupancy grid with resolution 32 × 32 × 32</a:t>
            </a:r>
            <a:endParaRPr sz="1100" b="0" i="0" u="none" strike="noStrike" cap="none">
              <a:solidFill>
                <a:srgbClr val="000000"/>
              </a:solidFill>
              <a:latin typeface="Arial"/>
              <a:ea typeface="Arial"/>
              <a:cs typeface="Arial"/>
              <a:sym typeface="Arial"/>
            </a:endParaRPr>
          </a:p>
        </p:txBody>
      </p:sp>
      <p:sp>
        <p:nvSpPr>
          <p:cNvPr id="1309" name="Google Shape;1309;g15a542596b1_1_1152"/>
          <p:cNvSpPr txBox="1"/>
          <p:nvPr/>
        </p:nvSpPr>
        <p:spPr>
          <a:xfrm>
            <a:off x="6450437" y="4027275"/>
            <a:ext cx="23967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five 3D convolution operations each with 32 output channels and stride of 1 are sequentially applied to extract features</a:t>
            </a:r>
            <a:endParaRPr sz="1400" b="0" i="0" u="none" strike="noStrike" cap="none">
              <a:solidFill>
                <a:srgbClr val="000000"/>
              </a:solidFill>
              <a:latin typeface="Arial"/>
              <a:ea typeface="Arial"/>
              <a:cs typeface="Arial"/>
              <a:sym typeface="Arial"/>
            </a:endParaRPr>
          </a:p>
        </p:txBody>
      </p:sp>
      <p:sp>
        <p:nvSpPr>
          <p:cNvPr id="1310" name="Google Shape;1310;g15a542596b1_1_1152"/>
          <p:cNvSpPr txBox="1"/>
          <p:nvPr/>
        </p:nvSpPr>
        <p:spPr>
          <a:xfrm>
            <a:off x="6450416" y="5041425"/>
            <a:ext cx="2396700" cy="1031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a sequence of 3D convolutional layers with kernel size 1 × 1 × 1 is appended to the computed feature map to predict segmentation label for each voxel.</a:t>
            </a:r>
            <a:endParaRPr sz="1100" b="0" i="0" u="none" strike="noStrike" cap="none">
              <a:solidFill>
                <a:srgbClr val="000000"/>
              </a:solidFill>
              <a:latin typeface="Arial"/>
              <a:ea typeface="Arial"/>
              <a:cs typeface="Arial"/>
              <a:sym typeface="Arial"/>
            </a:endParaRPr>
          </a:p>
        </p:txBody>
      </p:sp>
      <p:cxnSp>
        <p:nvCxnSpPr>
          <p:cNvPr id="1311" name="Google Shape;1311;g15a542596b1_1_1152"/>
          <p:cNvCxnSpPr/>
          <p:nvPr/>
        </p:nvCxnSpPr>
        <p:spPr>
          <a:xfrm>
            <a:off x="6190850" y="2549600"/>
            <a:ext cx="0" cy="3642300"/>
          </a:xfrm>
          <a:prstGeom prst="straightConnector1">
            <a:avLst/>
          </a:prstGeom>
          <a:noFill/>
          <a:ln w="9525" cap="flat" cmpd="sng">
            <a:solidFill>
              <a:schemeClr val="accent2"/>
            </a:solidFill>
            <a:prstDash val="solid"/>
            <a:round/>
            <a:headEnd type="none" w="sm" len="sm"/>
            <a:tailEnd type="none" w="sm" len="sm"/>
          </a:ln>
        </p:spPr>
      </p:cxnSp>
      <p:sp>
        <p:nvSpPr>
          <p:cNvPr id="1312" name="Google Shape;1312;g15a542596b1_1_1152"/>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313" name="Google Shape;1313;g15a542596b1_1_1152"/>
          <p:cNvPicPr preferRelativeResize="0"/>
          <p:nvPr/>
        </p:nvPicPr>
        <p:blipFill rotWithShape="1">
          <a:blip r:embed="rId5">
            <a:alphaModFix/>
          </a:blip>
          <a:srcRect/>
          <a:stretch/>
        </p:blipFill>
        <p:spPr>
          <a:xfrm>
            <a:off x="8299763" y="652950"/>
            <a:ext cx="577824" cy="577824"/>
          </a:xfrm>
          <a:prstGeom prst="rect">
            <a:avLst/>
          </a:prstGeom>
          <a:noFill/>
          <a:ln>
            <a:noFill/>
          </a:ln>
        </p:spPr>
      </p:pic>
      <p:pic>
        <p:nvPicPr>
          <p:cNvPr id="1314" name="Google Shape;1314;g15a542596b1_1_1152"/>
          <p:cNvPicPr preferRelativeResize="0"/>
          <p:nvPr/>
        </p:nvPicPr>
        <p:blipFill rotWithShape="1">
          <a:blip r:embed="rId6">
            <a:alphaModFix/>
          </a:blip>
          <a:srcRect/>
          <a:stretch/>
        </p:blipFill>
        <p:spPr>
          <a:xfrm>
            <a:off x="8171299" y="152400"/>
            <a:ext cx="834750" cy="4233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18"/>
        <p:cNvGrpSpPr/>
        <p:nvPr/>
      </p:nvGrpSpPr>
      <p:grpSpPr>
        <a:xfrm>
          <a:off x="0" y="0"/>
          <a:ext cx="0" cy="0"/>
          <a:chOff x="0" y="0"/>
          <a:chExt cx="0" cy="0"/>
        </a:xfrm>
      </p:grpSpPr>
      <p:sp>
        <p:nvSpPr>
          <p:cNvPr id="1319" name="Google Shape;1319;g166abae323e_0_22"/>
          <p:cNvSpPr txBox="1">
            <a:spLocks noGrp="1"/>
          </p:cNvSpPr>
          <p:nvPr>
            <p:ph type="body" idx="1"/>
          </p:nvPr>
        </p:nvSpPr>
        <p:spPr>
          <a:xfrm>
            <a:off x="457200" y="260648"/>
            <a:ext cx="8229600" cy="63366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3344"/>
              <a:buNone/>
            </a:pP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t>MeshNet</a:t>
            </a:r>
            <a:endParaRPr sz="4400"/>
          </a:p>
          <a:p>
            <a:pPr marL="0" lvl="0" indent="0" algn="ctr" rtl="0">
              <a:lnSpc>
                <a:spcPct val="100000"/>
              </a:lnSpc>
              <a:spcBef>
                <a:spcPts val="0"/>
              </a:spcBef>
              <a:spcAft>
                <a:spcPts val="0"/>
              </a:spcAft>
              <a:buSzPts val="3344"/>
              <a:buNone/>
            </a:pPr>
            <a:r>
              <a:rPr lang="en-US" sz="2400" i="1">
                <a:solidFill>
                  <a:schemeClr val="dk2"/>
                </a:solidFill>
              </a:rPr>
              <a:t>Classifying Meshes</a:t>
            </a:r>
            <a:endParaRPr sz="2400" i="1">
              <a:solidFill>
                <a:schemeClr val="dk2"/>
              </a:solidFill>
            </a:endParaRPr>
          </a:p>
        </p:txBody>
      </p:sp>
      <p:sp>
        <p:nvSpPr>
          <p:cNvPr id="1320" name="Google Shape;1320;g166abae323e_0_22"/>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5" name="Google Shape;1325;g15a542596b1_1_1738"/>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MeshNet Architecture </a:t>
            </a:r>
            <a:endParaRPr/>
          </a:p>
        </p:txBody>
      </p:sp>
      <p:pic>
        <p:nvPicPr>
          <p:cNvPr id="1326" name="Google Shape;1326;g15a542596b1_1_1738"/>
          <p:cNvPicPr preferRelativeResize="0"/>
          <p:nvPr/>
        </p:nvPicPr>
        <p:blipFill rotWithShape="1">
          <a:blip r:embed="rId3">
            <a:alphaModFix/>
          </a:blip>
          <a:srcRect/>
          <a:stretch/>
        </p:blipFill>
        <p:spPr>
          <a:xfrm>
            <a:off x="806100" y="1916975"/>
            <a:ext cx="7531800" cy="3701475"/>
          </a:xfrm>
          <a:prstGeom prst="rect">
            <a:avLst/>
          </a:prstGeom>
          <a:noFill/>
          <a:ln>
            <a:noFill/>
          </a:ln>
        </p:spPr>
      </p:pic>
      <p:sp>
        <p:nvSpPr>
          <p:cNvPr id="1327" name="Google Shape;1327;g15a542596b1_1_1738"/>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328" name="Google Shape;1328;g15a542596b1_1_1738"/>
          <p:cNvPicPr preferRelativeResize="0"/>
          <p:nvPr/>
        </p:nvPicPr>
        <p:blipFill rotWithShape="1">
          <a:blip r:embed="rId4">
            <a:alphaModFix/>
          </a:blip>
          <a:srcRect/>
          <a:stretch/>
        </p:blipFill>
        <p:spPr>
          <a:xfrm>
            <a:off x="8299763" y="652950"/>
            <a:ext cx="577824" cy="577824"/>
          </a:xfrm>
          <a:prstGeom prst="rect">
            <a:avLst/>
          </a:prstGeom>
          <a:noFill/>
          <a:ln>
            <a:noFill/>
          </a:ln>
        </p:spPr>
      </p:pic>
      <p:pic>
        <p:nvPicPr>
          <p:cNvPr id="1329" name="Google Shape;1329;g15a542596b1_1_1738"/>
          <p:cNvPicPr preferRelativeResize="0"/>
          <p:nvPr/>
        </p:nvPicPr>
        <p:blipFill rotWithShape="1">
          <a:blip r:embed="rId5">
            <a:alphaModFix/>
          </a:blip>
          <a:srcRect/>
          <a:stretch/>
        </p:blipFill>
        <p:spPr>
          <a:xfrm>
            <a:off x="8171299" y="152400"/>
            <a:ext cx="834750" cy="4233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Google Shape;1334;g1596454571c_0_175"/>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MeshNet</a:t>
            </a:r>
            <a:endParaRPr/>
          </a:p>
        </p:txBody>
      </p:sp>
      <p:sp>
        <p:nvSpPr>
          <p:cNvPr id="1335" name="Google Shape;1335;g1596454571c_0_175"/>
          <p:cNvSpPr txBox="1"/>
          <p:nvPr/>
        </p:nvSpPr>
        <p:spPr>
          <a:xfrm>
            <a:off x="457200" y="1332300"/>
            <a:ext cx="5865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MeshNet: learns on mesh data directly for 3D shape representation.</a:t>
            </a:r>
            <a:endParaRPr sz="1400" b="0" i="0" u="none" strike="noStrike" cap="none">
              <a:solidFill>
                <a:srgbClr val="000000"/>
              </a:solidFill>
              <a:latin typeface="Arial"/>
              <a:ea typeface="Arial"/>
              <a:cs typeface="Arial"/>
              <a:sym typeface="Arial"/>
            </a:endParaRPr>
          </a:p>
        </p:txBody>
      </p:sp>
      <p:sp>
        <p:nvSpPr>
          <p:cNvPr id="1336" name="Google Shape;1336;g1596454571c_0_175"/>
          <p:cNvSpPr txBox="1"/>
          <p:nvPr/>
        </p:nvSpPr>
        <p:spPr>
          <a:xfrm>
            <a:off x="1266150" y="1653300"/>
            <a:ext cx="6611700" cy="27705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Key ideas :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Regard face as the only unit </a:t>
            </a:r>
            <a:r>
              <a:rPr lang="en-US" sz="1400" b="0" i="0" u="none" strike="noStrike" cap="none">
                <a:solidFill>
                  <a:srgbClr val="000000"/>
                </a:solidFill>
                <a:latin typeface="Arial"/>
                <a:ea typeface="Arial"/>
                <a:cs typeface="Arial"/>
                <a:sym typeface="Arial"/>
              </a:rPr>
              <a:t>and define a connection between two faces if they share a common edge. There are several advantages of this simplification. First is that one triangular face can connect with no more than three faces, which makes the connection relationship regular and easy to use. They solve the disorder problem with per-face processes and a symmetry function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Split feature of face</a:t>
            </a:r>
            <a:r>
              <a:rPr lang="en-US" sz="1400" b="0" i="0" u="none" strike="noStrike" cap="none">
                <a:solidFill>
                  <a:srgbClr val="000000"/>
                </a:solidFill>
                <a:latin typeface="Arial"/>
                <a:ea typeface="Arial"/>
                <a:cs typeface="Arial"/>
                <a:sym typeface="Arial"/>
              </a:rPr>
              <a:t>. We only need to know “where you are” for a point, while we also want to know “what you look like” for a face.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Split the feature of faces into </a:t>
            </a:r>
            <a:r>
              <a:rPr lang="en-US" sz="1400" b="1" i="0" u="none" strike="noStrike" cap="none">
                <a:solidFill>
                  <a:srgbClr val="000000"/>
                </a:solidFill>
                <a:latin typeface="Arial"/>
                <a:ea typeface="Arial"/>
                <a:cs typeface="Arial"/>
                <a:sym typeface="Arial"/>
              </a:rPr>
              <a:t>spatial feature</a:t>
            </a:r>
            <a:r>
              <a:rPr lang="en-US" sz="1400" b="0" i="0" u="none" strike="noStrike" cap="none">
                <a:solidFill>
                  <a:srgbClr val="000000"/>
                </a:solidFill>
                <a:latin typeface="Arial"/>
                <a:ea typeface="Arial"/>
                <a:cs typeface="Arial"/>
                <a:sym typeface="Arial"/>
              </a:rPr>
              <a:t> and </a:t>
            </a:r>
            <a:r>
              <a:rPr lang="en-US" sz="1400" b="1" i="0" u="none" strike="noStrike" cap="none">
                <a:solidFill>
                  <a:srgbClr val="000000"/>
                </a:solidFill>
                <a:latin typeface="Arial"/>
                <a:ea typeface="Arial"/>
                <a:cs typeface="Arial"/>
                <a:sym typeface="Arial"/>
              </a:rPr>
              <a:t>structural feature</a:t>
            </a:r>
            <a:r>
              <a:rPr lang="en-US" sz="1400" b="0" i="0" u="none" strike="noStrike" cap="none">
                <a:solidFill>
                  <a:srgbClr val="000000"/>
                </a:solidFill>
                <a:latin typeface="Arial"/>
                <a:ea typeface="Arial"/>
                <a:cs typeface="Arial"/>
                <a:sym typeface="Arial"/>
              </a:rPr>
              <a:t> = helps us to capture features more explicitly.</a:t>
            </a:r>
            <a:endParaRPr sz="1400" b="0" i="0" u="none" strike="noStrike" cap="none">
              <a:solidFill>
                <a:srgbClr val="000000"/>
              </a:solidFill>
              <a:latin typeface="Arial"/>
              <a:ea typeface="Arial"/>
              <a:cs typeface="Arial"/>
              <a:sym typeface="Arial"/>
            </a:endParaRPr>
          </a:p>
        </p:txBody>
      </p:sp>
      <p:sp>
        <p:nvSpPr>
          <p:cNvPr id="1337" name="Google Shape;1337;g1596454571c_0_175"/>
          <p:cNvSpPr txBox="1"/>
          <p:nvPr/>
        </p:nvSpPr>
        <p:spPr>
          <a:xfrm>
            <a:off x="811850" y="4949550"/>
            <a:ext cx="2006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mesh data to list of faces</a:t>
            </a:r>
            <a:endParaRPr sz="1400" b="0" i="0" u="none" strike="noStrike" cap="none">
              <a:solidFill>
                <a:srgbClr val="000000"/>
              </a:solidFill>
              <a:latin typeface="Gill Sans"/>
              <a:ea typeface="Gill Sans"/>
              <a:cs typeface="Gill Sans"/>
              <a:sym typeface="Gill Sans"/>
            </a:endParaRPr>
          </a:p>
        </p:txBody>
      </p:sp>
      <p:cxnSp>
        <p:nvCxnSpPr>
          <p:cNvPr id="1338" name="Google Shape;1338;g1596454571c_0_175"/>
          <p:cNvCxnSpPr>
            <a:stCxn id="1336" idx="1"/>
            <a:endCxn id="1337" idx="1"/>
          </p:cNvCxnSpPr>
          <p:nvPr/>
        </p:nvCxnSpPr>
        <p:spPr>
          <a:xfrm flipH="1">
            <a:off x="811950" y="3038550"/>
            <a:ext cx="454200" cy="2111100"/>
          </a:xfrm>
          <a:prstGeom prst="curvedConnector3">
            <a:avLst>
              <a:gd name="adj1" fmla="val 152449"/>
            </a:avLst>
          </a:prstGeom>
          <a:noFill/>
          <a:ln w="9525" cap="flat" cmpd="sng">
            <a:solidFill>
              <a:schemeClr val="accent2"/>
            </a:solidFill>
            <a:prstDash val="solid"/>
            <a:round/>
            <a:headEnd type="none" w="sm" len="sm"/>
            <a:tailEnd type="triangle" w="med" len="med"/>
          </a:ln>
        </p:spPr>
      </p:cxnSp>
      <p:sp>
        <p:nvSpPr>
          <p:cNvPr id="1339" name="Google Shape;1339;g1596454571c_0_175"/>
          <p:cNvSpPr txBox="1"/>
          <p:nvPr/>
        </p:nvSpPr>
        <p:spPr>
          <a:xfrm>
            <a:off x="2319675" y="5489100"/>
            <a:ext cx="1821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initial values of a face </a:t>
            </a:r>
            <a:endParaRPr sz="1400" b="0" i="0" u="none" strike="noStrike" cap="none">
              <a:solidFill>
                <a:srgbClr val="000000"/>
              </a:solidFill>
              <a:latin typeface="Gill Sans"/>
              <a:ea typeface="Gill Sans"/>
              <a:cs typeface="Gill Sans"/>
              <a:sym typeface="Gill Sans"/>
            </a:endParaRPr>
          </a:p>
        </p:txBody>
      </p:sp>
      <p:sp>
        <p:nvSpPr>
          <p:cNvPr id="1340" name="Google Shape;1340;g1596454571c_0_175"/>
          <p:cNvSpPr txBox="1"/>
          <p:nvPr/>
        </p:nvSpPr>
        <p:spPr>
          <a:xfrm>
            <a:off x="5155650" y="4566300"/>
            <a:ext cx="3115200" cy="1031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Face Information:</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Center</a:t>
            </a:r>
            <a:r>
              <a:rPr lang="en-US" sz="1100" b="0" i="0" u="none" strike="noStrike" cap="none">
                <a:solidFill>
                  <a:srgbClr val="000000"/>
                </a:solidFill>
                <a:latin typeface="Arial"/>
                <a:ea typeface="Arial"/>
                <a:cs typeface="Arial"/>
                <a:sym typeface="Arial"/>
              </a:rPr>
              <a:t>: center point coordinate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Corner</a:t>
            </a:r>
            <a:r>
              <a:rPr lang="en-US" sz="1100" b="0" i="0" u="none" strike="noStrike" cap="none">
                <a:solidFill>
                  <a:srgbClr val="000000"/>
                </a:solidFill>
                <a:latin typeface="Arial"/>
                <a:ea typeface="Arial"/>
                <a:cs typeface="Arial"/>
                <a:sym typeface="Arial"/>
              </a:rPr>
              <a:t>: vectors from the center point to three vertices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Normal</a:t>
            </a:r>
            <a:r>
              <a:rPr lang="en-US" sz="1100" b="0" i="0" u="none" strike="noStrike" cap="none">
                <a:solidFill>
                  <a:srgbClr val="000000"/>
                </a:solidFill>
                <a:latin typeface="Arial"/>
                <a:ea typeface="Arial"/>
                <a:cs typeface="Arial"/>
                <a:sym typeface="Arial"/>
              </a:rPr>
              <a:t>: the unit normal vector</a:t>
            </a:r>
            <a:endParaRPr sz="1100" b="0" i="0" u="none" strike="noStrike" cap="none">
              <a:solidFill>
                <a:srgbClr val="000000"/>
              </a:solidFill>
              <a:latin typeface="Arial"/>
              <a:ea typeface="Arial"/>
              <a:cs typeface="Arial"/>
              <a:sym typeface="Arial"/>
            </a:endParaRPr>
          </a:p>
        </p:txBody>
      </p:sp>
      <p:sp>
        <p:nvSpPr>
          <p:cNvPr id="1341" name="Google Shape;1341;g1596454571c_0_175"/>
          <p:cNvSpPr txBox="1"/>
          <p:nvPr/>
        </p:nvSpPr>
        <p:spPr>
          <a:xfrm>
            <a:off x="5155650" y="5489100"/>
            <a:ext cx="3346200" cy="8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Neighbor Information: </a:t>
            </a: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Neighbor Index</a:t>
            </a:r>
            <a:r>
              <a:rPr lang="en-US" sz="1100" b="0" i="0" u="none" strike="noStrike" cap="none">
                <a:solidFill>
                  <a:srgbClr val="000000"/>
                </a:solidFill>
                <a:latin typeface="Arial"/>
                <a:ea typeface="Arial"/>
                <a:cs typeface="Arial"/>
                <a:sym typeface="Arial"/>
              </a:rPr>
              <a:t>: indexes of the connected faces (filled with the index of itself if the face connects with less than three faces) </a:t>
            </a:r>
            <a:endParaRPr sz="1100" b="0" i="0" u="none" strike="noStrike" cap="none">
              <a:solidFill>
                <a:srgbClr val="000000"/>
              </a:solidFill>
              <a:latin typeface="Arial"/>
              <a:ea typeface="Arial"/>
              <a:cs typeface="Arial"/>
              <a:sym typeface="Arial"/>
            </a:endParaRPr>
          </a:p>
        </p:txBody>
      </p:sp>
      <p:cxnSp>
        <p:nvCxnSpPr>
          <p:cNvPr id="1342" name="Google Shape;1342;g1596454571c_0_175"/>
          <p:cNvCxnSpPr>
            <a:stCxn id="1339" idx="3"/>
            <a:endCxn id="1340" idx="1"/>
          </p:cNvCxnSpPr>
          <p:nvPr/>
        </p:nvCxnSpPr>
        <p:spPr>
          <a:xfrm rot="10800000" flipH="1">
            <a:off x="4140675" y="5082000"/>
            <a:ext cx="1014900" cy="607200"/>
          </a:xfrm>
          <a:prstGeom prst="curvedConnector3">
            <a:avLst>
              <a:gd name="adj1" fmla="val 50004"/>
            </a:avLst>
          </a:prstGeom>
          <a:noFill/>
          <a:ln w="9525" cap="flat" cmpd="sng">
            <a:solidFill>
              <a:schemeClr val="accent2"/>
            </a:solidFill>
            <a:prstDash val="solid"/>
            <a:round/>
            <a:headEnd type="none" w="sm" len="sm"/>
            <a:tailEnd type="triangle" w="med" len="med"/>
          </a:ln>
        </p:spPr>
      </p:cxnSp>
      <p:cxnSp>
        <p:nvCxnSpPr>
          <p:cNvPr id="1343" name="Google Shape;1343;g1596454571c_0_175"/>
          <p:cNvCxnSpPr>
            <a:stCxn id="1339" idx="3"/>
            <a:endCxn id="1341" idx="1"/>
          </p:cNvCxnSpPr>
          <p:nvPr/>
        </p:nvCxnSpPr>
        <p:spPr>
          <a:xfrm>
            <a:off x="4140675" y="5689200"/>
            <a:ext cx="1014900" cy="238500"/>
          </a:xfrm>
          <a:prstGeom prst="curvedConnector3">
            <a:avLst>
              <a:gd name="adj1" fmla="val 50004"/>
            </a:avLst>
          </a:prstGeom>
          <a:noFill/>
          <a:ln w="9525" cap="flat" cmpd="sng">
            <a:solidFill>
              <a:schemeClr val="accent2"/>
            </a:solidFill>
            <a:prstDash val="solid"/>
            <a:round/>
            <a:headEnd type="none" w="sm" len="sm"/>
            <a:tailEnd type="triangle" w="med" len="med"/>
          </a:ln>
        </p:spPr>
      </p:cxnSp>
      <p:sp>
        <p:nvSpPr>
          <p:cNvPr id="1344" name="Google Shape;1344;g1596454571c_0_175"/>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345" name="Google Shape;1345;g1596454571c_0_175"/>
          <p:cNvPicPr preferRelativeResize="0"/>
          <p:nvPr/>
        </p:nvPicPr>
        <p:blipFill rotWithShape="1">
          <a:blip r:embed="rId3">
            <a:alphaModFix/>
          </a:blip>
          <a:srcRect/>
          <a:stretch/>
        </p:blipFill>
        <p:spPr>
          <a:xfrm>
            <a:off x="8299763" y="652950"/>
            <a:ext cx="577824" cy="577824"/>
          </a:xfrm>
          <a:prstGeom prst="rect">
            <a:avLst/>
          </a:prstGeom>
          <a:noFill/>
          <a:ln>
            <a:noFill/>
          </a:ln>
        </p:spPr>
      </p:pic>
      <p:pic>
        <p:nvPicPr>
          <p:cNvPr id="1346" name="Google Shape;1346;g1596454571c_0_175"/>
          <p:cNvPicPr preferRelativeResize="0"/>
          <p:nvPr/>
        </p:nvPicPr>
        <p:blipFill rotWithShape="1">
          <a:blip r:embed="rId4">
            <a:alphaModFix/>
          </a:blip>
          <a:srcRect/>
          <a:stretch/>
        </p:blipFill>
        <p:spPr>
          <a:xfrm>
            <a:off x="8171299" y="152400"/>
            <a:ext cx="834750" cy="4233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1" name="Google Shape;1351;g15a542596b1_1_1757"/>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MeshNet Architecture </a:t>
            </a:r>
            <a:endParaRPr/>
          </a:p>
        </p:txBody>
      </p:sp>
      <p:sp>
        <p:nvSpPr>
          <p:cNvPr id="1352" name="Google Shape;1352;g15a542596b1_1_1757"/>
          <p:cNvSpPr txBox="1"/>
          <p:nvPr/>
        </p:nvSpPr>
        <p:spPr>
          <a:xfrm>
            <a:off x="2942575" y="1610275"/>
            <a:ext cx="1830600" cy="4002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Spatial descriptor</a:t>
            </a:r>
            <a:endParaRPr sz="1400" b="0" i="0" u="none" strike="noStrike" cap="none">
              <a:solidFill>
                <a:srgbClr val="000000"/>
              </a:solidFill>
              <a:latin typeface="Arial"/>
              <a:ea typeface="Arial"/>
              <a:cs typeface="Arial"/>
              <a:sym typeface="Arial"/>
            </a:endParaRPr>
          </a:p>
        </p:txBody>
      </p:sp>
      <p:sp>
        <p:nvSpPr>
          <p:cNvPr id="1353" name="Google Shape;1353;g15a542596b1_1_1757"/>
          <p:cNvSpPr txBox="1"/>
          <p:nvPr/>
        </p:nvSpPr>
        <p:spPr>
          <a:xfrm>
            <a:off x="919200" y="1610275"/>
            <a:ext cx="1179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center value</a:t>
            </a:r>
            <a:endParaRPr sz="1400" b="0" i="0" u="none" strike="noStrike" cap="none">
              <a:solidFill>
                <a:srgbClr val="000000"/>
              </a:solidFill>
              <a:latin typeface="Arial"/>
              <a:ea typeface="Arial"/>
              <a:cs typeface="Arial"/>
              <a:sym typeface="Arial"/>
            </a:endParaRPr>
          </a:p>
        </p:txBody>
      </p:sp>
      <p:cxnSp>
        <p:nvCxnSpPr>
          <p:cNvPr id="1354" name="Google Shape;1354;g15a542596b1_1_1757"/>
          <p:cNvCxnSpPr>
            <a:stCxn id="1353" idx="3"/>
            <a:endCxn id="1352" idx="1"/>
          </p:cNvCxnSpPr>
          <p:nvPr/>
        </p:nvCxnSpPr>
        <p:spPr>
          <a:xfrm>
            <a:off x="2099100" y="1810375"/>
            <a:ext cx="843600" cy="0"/>
          </a:xfrm>
          <a:prstGeom prst="straightConnector1">
            <a:avLst/>
          </a:prstGeom>
          <a:noFill/>
          <a:ln w="9525" cap="flat" cmpd="sng">
            <a:solidFill>
              <a:schemeClr val="accent2"/>
            </a:solidFill>
            <a:prstDash val="solid"/>
            <a:round/>
            <a:headEnd type="none" w="sm" len="sm"/>
            <a:tailEnd type="triangle" w="med" len="med"/>
          </a:ln>
        </p:spPr>
      </p:cxnSp>
      <p:sp>
        <p:nvSpPr>
          <p:cNvPr id="1355" name="Google Shape;1355;g15a542596b1_1_1757"/>
          <p:cNvSpPr txBox="1"/>
          <p:nvPr/>
        </p:nvSpPr>
        <p:spPr>
          <a:xfrm>
            <a:off x="2233288" y="1524000"/>
            <a:ext cx="5751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input</a:t>
            </a:r>
            <a:endParaRPr sz="1000" b="0" i="0" u="none" strike="noStrike" cap="none">
              <a:solidFill>
                <a:srgbClr val="000000"/>
              </a:solidFill>
              <a:latin typeface="Arial"/>
              <a:ea typeface="Arial"/>
              <a:cs typeface="Arial"/>
              <a:sym typeface="Arial"/>
            </a:endParaRPr>
          </a:p>
        </p:txBody>
      </p:sp>
      <p:sp>
        <p:nvSpPr>
          <p:cNvPr id="1356" name="Google Shape;1356;g15a542596b1_1_1757"/>
          <p:cNvSpPr txBox="1"/>
          <p:nvPr/>
        </p:nvSpPr>
        <p:spPr>
          <a:xfrm>
            <a:off x="5520925" y="1610275"/>
            <a:ext cx="1763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initial spatial feature</a:t>
            </a:r>
            <a:endParaRPr sz="1400" b="0" i="0" u="none" strike="noStrike" cap="none">
              <a:solidFill>
                <a:srgbClr val="000000"/>
              </a:solidFill>
              <a:latin typeface="Arial"/>
              <a:ea typeface="Arial"/>
              <a:cs typeface="Arial"/>
              <a:sym typeface="Arial"/>
            </a:endParaRPr>
          </a:p>
        </p:txBody>
      </p:sp>
      <p:cxnSp>
        <p:nvCxnSpPr>
          <p:cNvPr id="1357" name="Google Shape;1357;g15a542596b1_1_1757"/>
          <p:cNvCxnSpPr>
            <a:stCxn id="1352" idx="3"/>
            <a:endCxn id="1356" idx="1"/>
          </p:cNvCxnSpPr>
          <p:nvPr/>
        </p:nvCxnSpPr>
        <p:spPr>
          <a:xfrm>
            <a:off x="4773175" y="1810375"/>
            <a:ext cx="747900" cy="0"/>
          </a:xfrm>
          <a:prstGeom prst="straightConnector1">
            <a:avLst/>
          </a:prstGeom>
          <a:noFill/>
          <a:ln w="9525" cap="flat" cmpd="sng">
            <a:solidFill>
              <a:schemeClr val="accent2"/>
            </a:solidFill>
            <a:prstDash val="solid"/>
            <a:round/>
            <a:headEnd type="none" w="sm" len="sm"/>
            <a:tailEnd type="triangle" w="med" len="med"/>
          </a:ln>
        </p:spPr>
      </p:cxnSp>
      <p:sp>
        <p:nvSpPr>
          <p:cNvPr id="1358" name="Google Shape;1358;g15a542596b1_1_1757"/>
          <p:cNvSpPr txBox="1"/>
          <p:nvPr/>
        </p:nvSpPr>
        <p:spPr>
          <a:xfrm>
            <a:off x="4859488" y="1524000"/>
            <a:ext cx="5751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output</a:t>
            </a:r>
            <a:endParaRPr sz="1000" b="0" i="0" u="none" strike="noStrike" cap="none">
              <a:solidFill>
                <a:srgbClr val="000000"/>
              </a:solidFill>
              <a:latin typeface="Arial"/>
              <a:ea typeface="Arial"/>
              <a:cs typeface="Arial"/>
              <a:sym typeface="Arial"/>
            </a:endParaRPr>
          </a:p>
        </p:txBody>
      </p:sp>
      <p:sp>
        <p:nvSpPr>
          <p:cNvPr id="1359" name="Google Shape;1359;g15a542596b1_1_1757"/>
          <p:cNvSpPr txBox="1"/>
          <p:nvPr/>
        </p:nvSpPr>
        <p:spPr>
          <a:xfrm>
            <a:off x="2942575" y="2434550"/>
            <a:ext cx="1830600" cy="4002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Structural descriptor</a:t>
            </a:r>
            <a:endParaRPr sz="1400" b="0" i="0" u="none" strike="noStrike" cap="none">
              <a:solidFill>
                <a:srgbClr val="000000"/>
              </a:solidFill>
              <a:latin typeface="Arial"/>
              <a:ea typeface="Arial"/>
              <a:cs typeface="Arial"/>
              <a:sym typeface="Arial"/>
            </a:endParaRPr>
          </a:p>
        </p:txBody>
      </p:sp>
      <p:sp>
        <p:nvSpPr>
          <p:cNvPr id="1360" name="Google Shape;1360;g15a542596b1_1_1757"/>
          <p:cNvSpPr txBox="1"/>
          <p:nvPr/>
        </p:nvSpPr>
        <p:spPr>
          <a:xfrm>
            <a:off x="939300" y="3028825"/>
            <a:ext cx="2003400" cy="4002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face rotate convolution</a:t>
            </a:r>
            <a:endParaRPr sz="1400" b="0" i="0" u="none" strike="noStrike" cap="none">
              <a:solidFill>
                <a:srgbClr val="000000"/>
              </a:solidFill>
              <a:latin typeface="Arial"/>
              <a:ea typeface="Arial"/>
              <a:cs typeface="Arial"/>
              <a:sym typeface="Arial"/>
            </a:endParaRPr>
          </a:p>
        </p:txBody>
      </p:sp>
      <p:sp>
        <p:nvSpPr>
          <p:cNvPr id="1361" name="Google Shape;1361;g15a542596b1_1_1757"/>
          <p:cNvSpPr txBox="1"/>
          <p:nvPr/>
        </p:nvSpPr>
        <p:spPr>
          <a:xfrm>
            <a:off x="5669275" y="2799888"/>
            <a:ext cx="2003400" cy="4002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face kernel correlation</a:t>
            </a:r>
            <a:endParaRPr sz="1400" b="0" i="0" u="none" strike="noStrike" cap="none">
              <a:solidFill>
                <a:srgbClr val="000000"/>
              </a:solidFill>
              <a:latin typeface="Arial"/>
              <a:ea typeface="Arial"/>
              <a:cs typeface="Arial"/>
              <a:sym typeface="Arial"/>
            </a:endParaRPr>
          </a:p>
        </p:txBody>
      </p:sp>
      <p:sp>
        <p:nvSpPr>
          <p:cNvPr id="1362" name="Google Shape;1362;g15a542596b1_1_1757"/>
          <p:cNvSpPr txBox="1"/>
          <p:nvPr/>
        </p:nvSpPr>
        <p:spPr>
          <a:xfrm rot="-5400000">
            <a:off x="288925" y="3331288"/>
            <a:ext cx="4824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input</a:t>
            </a:r>
            <a:endParaRPr sz="1000" b="0" i="0" u="none" strike="noStrike" cap="none">
              <a:solidFill>
                <a:srgbClr val="000000"/>
              </a:solidFill>
              <a:latin typeface="Arial"/>
              <a:ea typeface="Arial"/>
              <a:cs typeface="Arial"/>
              <a:sym typeface="Arial"/>
            </a:endParaRPr>
          </a:p>
        </p:txBody>
      </p:sp>
      <p:cxnSp>
        <p:nvCxnSpPr>
          <p:cNvPr id="1363" name="Google Shape;1363;g15a542596b1_1_1757"/>
          <p:cNvCxnSpPr>
            <a:stCxn id="1359" idx="1"/>
            <a:endCxn id="1360" idx="0"/>
          </p:cNvCxnSpPr>
          <p:nvPr/>
        </p:nvCxnSpPr>
        <p:spPr>
          <a:xfrm flipH="1">
            <a:off x="1940875" y="2634650"/>
            <a:ext cx="1001700" cy="394200"/>
          </a:xfrm>
          <a:prstGeom prst="bentConnector2">
            <a:avLst/>
          </a:prstGeom>
          <a:noFill/>
          <a:ln w="9525" cap="flat" cmpd="sng">
            <a:solidFill>
              <a:schemeClr val="accent2"/>
            </a:solidFill>
            <a:prstDash val="solid"/>
            <a:round/>
            <a:headEnd type="none" w="sm" len="sm"/>
            <a:tailEnd type="none" w="sm" len="sm"/>
          </a:ln>
        </p:spPr>
      </p:cxnSp>
      <p:cxnSp>
        <p:nvCxnSpPr>
          <p:cNvPr id="1364" name="Google Shape;1364;g15a542596b1_1_1757"/>
          <p:cNvCxnSpPr>
            <a:stCxn id="1359" idx="3"/>
            <a:endCxn id="1361" idx="0"/>
          </p:cNvCxnSpPr>
          <p:nvPr/>
        </p:nvCxnSpPr>
        <p:spPr>
          <a:xfrm>
            <a:off x="4773175" y="2634650"/>
            <a:ext cx="1897800" cy="165300"/>
          </a:xfrm>
          <a:prstGeom prst="bentConnector2">
            <a:avLst/>
          </a:prstGeom>
          <a:noFill/>
          <a:ln w="9525" cap="flat" cmpd="sng">
            <a:solidFill>
              <a:schemeClr val="accent2"/>
            </a:solidFill>
            <a:prstDash val="solid"/>
            <a:round/>
            <a:headEnd type="none" w="sm" len="sm"/>
            <a:tailEnd type="none" w="sm" len="sm"/>
          </a:ln>
        </p:spPr>
      </p:cxnSp>
      <p:pic>
        <p:nvPicPr>
          <p:cNvPr id="1365" name="Google Shape;1365;g15a542596b1_1_1757"/>
          <p:cNvPicPr preferRelativeResize="0"/>
          <p:nvPr/>
        </p:nvPicPr>
        <p:blipFill rotWithShape="1">
          <a:blip r:embed="rId3">
            <a:alphaModFix/>
          </a:blip>
          <a:srcRect/>
          <a:stretch/>
        </p:blipFill>
        <p:spPr>
          <a:xfrm>
            <a:off x="606625" y="4126300"/>
            <a:ext cx="2518050" cy="2171000"/>
          </a:xfrm>
          <a:prstGeom prst="rect">
            <a:avLst/>
          </a:prstGeom>
          <a:noFill/>
          <a:ln>
            <a:noFill/>
          </a:ln>
        </p:spPr>
      </p:pic>
      <p:sp>
        <p:nvSpPr>
          <p:cNvPr id="1366" name="Google Shape;1366;g15a542596b1_1_1757"/>
          <p:cNvSpPr txBox="1"/>
          <p:nvPr/>
        </p:nvSpPr>
        <p:spPr>
          <a:xfrm>
            <a:off x="457200" y="3772300"/>
            <a:ext cx="10170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corner value</a:t>
            </a:r>
            <a:endParaRPr sz="1100" b="0" i="0" u="none" strike="noStrike" cap="none">
              <a:solidFill>
                <a:srgbClr val="000000"/>
              </a:solidFill>
              <a:latin typeface="Arial"/>
              <a:ea typeface="Arial"/>
              <a:cs typeface="Arial"/>
              <a:sym typeface="Arial"/>
            </a:endParaRPr>
          </a:p>
        </p:txBody>
      </p:sp>
      <p:cxnSp>
        <p:nvCxnSpPr>
          <p:cNvPr id="1367" name="Google Shape;1367;g15a542596b1_1_1757"/>
          <p:cNvCxnSpPr>
            <a:stCxn id="1366" idx="0"/>
            <a:endCxn id="1360" idx="1"/>
          </p:cNvCxnSpPr>
          <p:nvPr/>
        </p:nvCxnSpPr>
        <p:spPr>
          <a:xfrm rot="5400000" flipH="1">
            <a:off x="680850" y="3487450"/>
            <a:ext cx="543300" cy="26400"/>
          </a:xfrm>
          <a:prstGeom prst="curvedConnector4">
            <a:avLst>
              <a:gd name="adj1" fmla="val 31592"/>
              <a:gd name="adj2" fmla="val 1001989"/>
            </a:avLst>
          </a:prstGeom>
          <a:noFill/>
          <a:ln w="9525" cap="flat" cmpd="sng">
            <a:solidFill>
              <a:schemeClr val="accent2"/>
            </a:solidFill>
            <a:prstDash val="solid"/>
            <a:round/>
            <a:headEnd type="none" w="sm" len="sm"/>
            <a:tailEnd type="stealth" w="med" len="med"/>
          </a:ln>
        </p:spPr>
      </p:cxnSp>
      <p:sp>
        <p:nvSpPr>
          <p:cNvPr id="1368" name="Google Shape;1368;g15a542596b1_1_1757"/>
          <p:cNvSpPr txBox="1"/>
          <p:nvPr/>
        </p:nvSpPr>
        <p:spPr>
          <a:xfrm>
            <a:off x="1998400" y="3800800"/>
            <a:ext cx="16485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features with the length of K2</a:t>
            </a:r>
            <a:endParaRPr sz="1100" b="0" i="0" u="none" strike="noStrike" cap="none">
              <a:solidFill>
                <a:srgbClr val="000000"/>
              </a:solidFill>
              <a:latin typeface="Arial"/>
              <a:ea typeface="Arial"/>
              <a:cs typeface="Arial"/>
              <a:sym typeface="Arial"/>
            </a:endParaRPr>
          </a:p>
        </p:txBody>
      </p:sp>
      <p:cxnSp>
        <p:nvCxnSpPr>
          <p:cNvPr id="1369" name="Google Shape;1369;g15a542596b1_1_1757"/>
          <p:cNvCxnSpPr>
            <a:stCxn id="1360" idx="3"/>
            <a:endCxn id="1368" idx="0"/>
          </p:cNvCxnSpPr>
          <p:nvPr/>
        </p:nvCxnSpPr>
        <p:spPr>
          <a:xfrm flipH="1">
            <a:off x="2822700" y="3228925"/>
            <a:ext cx="120000" cy="571800"/>
          </a:xfrm>
          <a:prstGeom prst="curvedConnector4">
            <a:avLst>
              <a:gd name="adj1" fmla="val -198437"/>
              <a:gd name="adj2" fmla="val 67504"/>
            </a:avLst>
          </a:prstGeom>
          <a:noFill/>
          <a:ln w="9525" cap="flat" cmpd="sng">
            <a:solidFill>
              <a:schemeClr val="accent2"/>
            </a:solidFill>
            <a:prstDash val="solid"/>
            <a:round/>
            <a:headEnd type="none" w="sm" len="sm"/>
            <a:tailEnd type="triangle" w="med" len="med"/>
          </a:ln>
        </p:spPr>
      </p:cxnSp>
      <p:sp>
        <p:nvSpPr>
          <p:cNvPr id="1370" name="Google Shape;1370;g15a542596b1_1_1757"/>
          <p:cNvSpPr txBox="1"/>
          <p:nvPr/>
        </p:nvSpPr>
        <p:spPr>
          <a:xfrm rot="5400000">
            <a:off x="3064313" y="3259650"/>
            <a:ext cx="5751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output</a:t>
            </a:r>
            <a:endParaRPr sz="1000" b="0" i="0" u="none" strike="noStrike" cap="none">
              <a:solidFill>
                <a:srgbClr val="000000"/>
              </a:solidFill>
              <a:latin typeface="Arial"/>
              <a:ea typeface="Arial"/>
              <a:cs typeface="Arial"/>
              <a:sym typeface="Arial"/>
            </a:endParaRPr>
          </a:p>
        </p:txBody>
      </p:sp>
      <p:cxnSp>
        <p:nvCxnSpPr>
          <p:cNvPr id="1371" name="Google Shape;1371;g15a542596b1_1_1757"/>
          <p:cNvCxnSpPr/>
          <p:nvPr/>
        </p:nvCxnSpPr>
        <p:spPr>
          <a:xfrm flipH="1">
            <a:off x="3857875" y="3086350"/>
            <a:ext cx="24000" cy="3134100"/>
          </a:xfrm>
          <a:prstGeom prst="straightConnector1">
            <a:avLst/>
          </a:prstGeom>
          <a:noFill/>
          <a:ln w="9525" cap="flat" cmpd="sng">
            <a:solidFill>
              <a:schemeClr val="lt2"/>
            </a:solidFill>
            <a:prstDash val="solid"/>
            <a:round/>
            <a:headEnd type="none" w="sm" len="sm"/>
            <a:tailEnd type="none" w="sm" len="sm"/>
          </a:ln>
        </p:spPr>
      </p:cxnSp>
      <p:sp>
        <p:nvSpPr>
          <p:cNvPr id="1372" name="Google Shape;1372;g15a542596b1_1_1757"/>
          <p:cNvSpPr txBox="1"/>
          <p:nvPr/>
        </p:nvSpPr>
        <p:spPr>
          <a:xfrm>
            <a:off x="6469800" y="3258825"/>
            <a:ext cx="23484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calculate the kernel correlation between each face and kernel, and more similar pairs will get higher values.</a:t>
            </a:r>
            <a:endParaRPr sz="1100" b="0" i="0" u="none" strike="noStrike" cap="none">
              <a:solidFill>
                <a:srgbClr val="000000"/>
              </a:solidFill>
              <a:latin typeface="Arial"/>
              <a:ea typeface="Arial"/>
              <a:cs typeface="Arial"/>
              <a:sym typeface="Arial"/>
            </a:endParaRPr>
          </a:p>
        </p:txBody>
      </p:sp>
      <p:sp>
        <p:nvSpPr>
          <p:cNvPr id="1373" name="Google Shape;1373;g15a542596b1_1_1757"/>
          <p:cNvSpPr txBox="1"/>
          <p:nvPr/>
        </p:nvSpPr>
        <p:spPr>
          <a:xfrm>
            <a:off x="4218525" y="3258825"/>
            <a:ext cx="21540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aiming to capture the “outer” structure of faces and explore the environments where faces locate</a:t>
            </a:r>
            <a:endParaRPr sz="1100" b="0" i="0" u="none" strike="noStrike" cap="none">
              <a:solidFill>
                <a:srgbClr val="000000"/>
              </a:solidFill>
              <a:latin typeface="Arial"/>
              <a:ea typeface="Arial"/>
              <a:cs typeface="Arial"/>
              <a:sym typeface="Arial"/>
            </a:endParaRPr>
          </a:p>
        </p:txBody>
      </p:sp>
      <p:pic>
        <p:nvPicPr>
          <p:cNvPr id="1374" name="Google Shape;1374;g15a542596b1_1_1757"/>
          <p:cNvPicPr preferRelativeResize="0"/>
          <p:nvPr/>
        </p:nvPicPr>
        <p:blipFill rotWithShape="1">
          <a:blip r:embed="rId4">
            <a:alphaModFix/>
          </a:blip>
          <a:srcRect/>
          <a:stretch/>
        </p:blipFill>
        <p:spPr>
          <a:xfrm>
            <a:off x="4873675" y="4205487"/>
            <a:ext cx="3036600" cy="2064875"/>
          </a:xfrm>
          <a:prstGeom prst="rect">
            <a:avLst/>
          </a:prstGeom>
          <a:noFill/>
          <a:ln>
            <a:noFill/>
          </a:ln>
        </p:spPr>
      </p:pic>
      <p:sp>
        <p:nvSpPr>
          <p:cNvPr id="1375" name="Google Shape;1375;g15a542596b1_1_1757"/>
          <p:cNvSpPr txBox="1"/>
          <p:nvPr/>
        </p:nvSpPr>
        <p:spPr>
          <a:xfrm>
            <a:off x="3982375" y="4648700"/>
            <a:ext cx="7908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face rotate convolution</a:t>
            </a:r>
            <a:endParaRPr sz="900" b="0" i="0" u="none" strike="noStrike" cap="none">
              <a:solidFill>
                <a:srgbClr val="000000"/>
              </a:solidFill>
              <a:latin typeface="Arial"/>
              <a:ea typeface="Arial"/>
              <a:cs typeface="Arial"/>
              <a:sym typeface="Arial"/>
            </a:endParaRPr>
          </a:p>
        </p:txBody>
      </p:sp>
      <p:cxnSp>
        <p:nvCxnSpPr>
          <p:cNvPr id="1376" name="Google Shape;1376;g15a542596b1_1_1757"/>
          <p:cNvCxnSpPr>
            <a:stCxn id="1375" idx="2"/>
            <a:endCxn id="1374" idx="1"/>
          </p:cNvCxnSpPr>
          <p:nvPr/>
        </p:nvCxnSpPr>
        <p:spPr>
          <a:xfrm rot="-5400000" flipH="1">
            <a:off x="4561975" y="4926200"/>
            <a:ext cx="127500" cy="495900"/>
          </a:xfrm>
          <a:prstGeom prst="curvedConnector2">
            <a:avLst/>
          </a:prstGeom>
          <a:noFill/>
          <a:ln w="9525" cap="flat" cmpd="sng">
            <a:solidFill>
              <a:schemeClr val="dk2"/>
            </a:solidFill>
            <a:prstDash val="solid"/>
            <a:round/>
            <a:headEnd type="none" w="sm" len="sm"/>
            <a:tailEnd type="stealth" w="med" len="med"/>
          </a:ln>
        </p:spPr>
      </p:cxnSp>
      <p:sp>
        <p:nvSpPr>
          <p:cNvPr id="1377" name="Google Shape;1377;g15a542596b1_1_1757"/>
          <p:cNvSpPr txBox="1"/>
          <p:nvPr/>
        </p:nvSpPr>
        <p:spPr>
          <a:xfrm>
            <a:off x="8112500" y="4648700"/>
            <a:ext cx="7908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face kernel correlation</a:t>
            </a:r>
            <a:endParaRPr sz="900" b="0" i="0" u="none" strike="noStrike" cap="none">
              <a:solidFill>
                <a:srgbClr val="000000"/>
              </a:solidFill>
              <a:latin typeface="Arial"/>
              <a:ea typeface="Arial"/>
              <a:cs typeface="Arial"/>
              <a:sym typeface="Arial"/>
            </a:endParaRPr>
          </a:p>
        </p:txBody>
      </p:sp>
      <p:cxnSp>
        <p:nvCxnSpPr>
          <p:cNvPr id="1378" name="Google Shape;1378;g15a542596b1_1_1757"/>
          <p:cNvCxnSpPr>
            <a:stCxn id="1377" idx="2"/>
            <a:endCxn id="1374" idx="3"/>
          </p:cNvCxnSpPr>
          <p:nvPr/>
        </p:nvCxnSpPr>
        <p:spPr>
          <a:xfrm rot="5400000">
            <a:off x="8145350" y="4875350"/>
            <a:ext cx="127500" cy="597600"/>
          </a:xfrm>
          <a:prstGeom prst="curvedConnector2">
            <a:avLst/>
          </a:prstGeom>
          <a:noFill/>
          <a:ln w="9525" cap="flat" cmpd="sng">
            <a:solidFill>
              <a:schemeClr val="dk2"/>
            </a:solidFill>
            <a:prstDash val="solid"/>
            <a:round/>
            <a:headEnd type="none" w="sm" len="sm"/>
            <a:tailEnd type="stealth" w="med" len="med"/>
          </a:ln>
        </p:spPr>
      </p:cxnSp>
      <p:sp>
        <p:nvSpPr>
          <p:cNvPr id="1379" name="Google Shape;1379;g15a542596b1_1_1757"/>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380" name="Google Shape;1380;g15a542596b1_1_1757"/>
          <p:cNvPicPr preferRelativeResize="0"/>
          <p:nvPr/>
        </p:nvPicPr>
        <p:blipFill rotWithShape="1">
          <a:blip r:embed="rId5">
            <a:alphaModFix/>
          </a:blip>
          <a:srcRect/>
          <a:stretch/>
        </p:blipFill>
        <p:spPr>
          <a:xfrm>
            <a:off x="8299763" y="652950"/>
            <a:ext cx="577824" cy="577824"/>
          </a:xfrm>
          <a:prstGeom prst="rect">
            <a:avLst/>
          </a:prstGeom>
          <a:noFill/>
          <a:ln>
            <a:noFill/>
          </a:ln>
        </p:spPr>
      </p:pic>
      <p:pic>
        <p:nvPicPr>
          <p:cNvPr id="1381" name="Google Shape;1381;g15a542596b1_1_1757"/>
          <p:cNvPicPr preferRelativeResize="0"/>
          <p:nvPr/>
        </p:nvPicPr>
        <p:blipFill rotWithShape="1">
          <a:blip r:embed="rId6">
            <a:alphaModFix/>
          </a:blip>
          <a:srcRect/>
          <a:stretch/>
        </p:blipFill>
        <p:spPr>
          <a:xfrm>
            <a:off x="8171299" y="152400"/>
            <a:ext cx="834750" cy="4233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1386" name="Google Shape;1386;g15a542596b1_1_1801"/>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MeshNet Architecture </a:t>
            </a:r>
            <a:endParaRPr/>
          </a:p>
        </p:txBody>
      </p:sp>
      <p:sp>
        <p:nvSpPr>
          <p:cNvPr id="1387" name="Google Shape;1387;g15a542596b1_1_1801"/>
          <p:cNvSpPr txBox="1"/>
          <p:nvPr/>
        </p:nvSpPr>
        <p:spPr>
          <a:xfrm>
            <a:off x="851575" y="1607625"/>
            <a:ext cx="1670700" cy="4002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Mesh Convolution</a:t>
            </a:r>
            <a:endParaRPr sz="1400" b="0" i="0" u="none" strike="noStrike" cap="none">
              <a:solidFill>
                <a:srgbClr val="000000"/>
              </a:solidFill>
              <a:latin typeface="Arial"/>
              <a:ea typeface="Arial"/>
              <a:cs typeface="Arial"/>
              <a:sym typeface="Arial"/>
            </a:endParaRPr>
          </a:p>
        </p:txBody>
      </p:sp>
      <p:sp>
        <p:nvSpPr>
          <p:cNvPr id="1388" name="Google Shape;1388;g15a542596b1_1_1801"/>
          <p:cNvSpPr txBox="1"/>
          <p:nvPr/>
        </p:nvSpPr>
        <p:spPr>
          <a:xfrm>
            <a:off x="2971300" y="1284375"/>
            <a:ext cx="5099100" cy="1046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designed to expand the receptive field of faces, which denotes the number of faces perceived by each face, by aggregating information of neighboring faces. In this process, features related to spatial positions should not be included directly</a:t>
            </a:r>
            <a:endParaRPr sz="1400" b="0" i="0" u="none" strike="noStrike" cap="none">
              <a:solidFill>
                <a:srgbClr val="000000"/>
              </a:solidFill>
              <a:latin typeface="Arial"/>
              <a:ea typeface="Arial"/>
              <a:cs typeface="Arial"/>
              <a:sym typeface="Arial"/>
            </a:endParaRPr>
          </a:p>
        </p:txBody>
      </p:sp>
      <p:sp>
        <p:nvSpPr>
          <p:cNvPr id="1389" name="Google Shape;1389;g15a542596b1_1_1801"/>
          <p:cNvSpPr txBox="1"/>
          <p:nvPr/>
        </p:nvSpPr>
        <p:spPr>
          <a:xfrm>
            <a:off x="851575" y="2548625"/>
            <a:ext cx="1670700" cy="5232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combination of spatial and structural feature</a:t>
            </a:r>
            <a:endParaRPr sz="1100" b="0" i="0" u="none" strike="noStrike" cap="none">
              <a:solidFill>
                <a:srgbClr val="000000"/>
              </a:solidFill>
              <a:latin typeface="Arial"/>
              <a:ea typeface="Arial"/>
              <a:cs typeface="Arial"/>
              <a:sym typeface="Arial"/>
            </a:endParaRPr>
          </a:p>
        </p:txBody>
      </p:sp>
      <p:sp>
        <p:nvSpPr>
          <p:cNvPr id="1390" name="Google Shape;1390;g15a542596b1_1_1801"/>
          <p:cNvSpPr txBox="1"/>
          <p:nvPr/>
        </p:nvSpPr>
        <p:spPr>
          <a:xfrm>
            <a:off x="3399600" y="2579375"/>
            <a:ext cx="1172400" cy="461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concatenate two features </a:t>
            </a:r>
            <a:endParaRPr sz="900" b="0" i="0" u="none" strike="noStrike" cap="none">
              <a:solidFill>
                <a:srgbClr val="000000"/>
              </a:solidFill>
              <a:latin typeface="Arial"/>
              <a:ea typeface="Arial"/>
              <a:cs typeface="Arial"/>
              <a:sym typeface="Arial"/>
            </a:endParaRPr>
          </a:p>
        </p:txBody>
      </p:sp>
      <p:sp>
        <p:nvSpPr>
          <p:cNvPr id="1391" name="Google Shape;1391;g15a542596b1_1_1801"/>
          <p:cNvSpPr txBox="1"/>
          <p:nvPr/>
        </p:nvSpPr>
        <p:spPr>
          <a:xfrm>
            <a:off x="5162275" y="2648675"/>
            <a:ext cx="646200" cy="3231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MLP</a:t>
            </a:r>
            <a:endParaRPr sz="900" b="0" i="0" u="none" strike="noStrike" cap="none">
              <a:solidFill>
                <a:srgbClr val="000000"/>
              </a:solidFill>
              <a:latin typeface="Arial"/>
              <a:ea typeface="Arial"/>
              <a:cs typeface="Arial"/>
              <a:sym typeface="Arial"/>
            </a:endParaRPr>
          </a:p>
        </p:txBody>
      </p:sp>
      <p:cxnSp>
        <p:nvCxnSpPr>
          <p:cNvPr id="1392" name="Google Shape;1392;g15a542596b1_1_1801"/>
          <p:cNvCxnSpPr>
            <a:stCxn id="1389" idx="3"/>
            <a:endCxn id="1390" idx="1"/>
          </p:cNvCxnSpPr>
          <p:nvPr/>
        </p:nvCxnSpPr>
        <p:spPr>
          <a:xfrm>
            <a:off x="2522275" y="2810225"/>
            <a:ext cx="877200" cy="0"/>
          </a:xfrm>
          <a:prstGeom prst="straightConnector1">
            <a:avLst/>
          </a:prstGeom>
          <a:noFill/>
          <a:ln w="9525" cap="flat" cmpd="sng">
            <a:solidFill>
              <a:schemeClr val="accent2"/>
            </a:solidFill>
            <a:prstDash val="solid"/>
            <a:round/>
            <a:headEnd type="none" w="sm" len="sm"/>
            <a:tailEnd type="triangle" w="med" len="med"/>
          </a:ln>
        </p:spPr>
      </p:cxnSp>
      <p:cxnSp>
        <p:nvCxnSpPr>
          <p:cNvPr id="1393" name="Google Shape;1393;g15a542596b1_1_1801"/>
          <p:cNvCxnSpPr>
            <a:stCxn id="1390" idx="3"/>
            <a:endCxn id="1391" idx="1"/>
          </p:cNvCxnSpPr>
          <p:nvPr/>
        </p:nvCxnSpPr>
        <p:spPr>
          <a:xfrm>
            <a:off x="4572000" y="2810225"/>
            <a:ext cx="590400" cy="0"/>
          </a:xfrm>
          <a:prstGeom prst="straightConnector1">
            <a:avLst/>
          </a:prstGeom>
          <a:noFill/>
          <a:ln w="9525" cap="flat" cmpd="sng">
            <a:solidFill>
              <a:schemeClr val="accent2"/>
            </a:solidFill>
            <a:prstDash val="solid"/>
            <a:round/>
            <a:headEnd type="none" w="sm" len="sm"/>
            <a:tailEnd type="triangle" w="med" len="med"/>
          </a:ln>
        </p:spPr>
      </p:cxnSp>
      <p:sp>
        <p:nvSpPr>
          <p:cNvPr id="1394" name="Google Shape;1394;g15a542596b1_1_1801"/>
          <p:cNvSpPr txBox="1"/>
          <p:nvPr/>
        </p:nvSpPr>
        <p:spPr>
          <a:xfrm>
            <a:off x="2940175" y="3431350"/>
            <a:ext cx="1434300" cy="5232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aggregation of structural feature</a:t>
            </a:r>
            <a:endParaRPr sz="1100" b="0" i="0" u="none" strike="noStrike" cap="none">
              <a:solidFill>
                <a:srgbClr val="000000"/>
              </a:solidFill>
              <a:latin typeface="Arial"/>
              <a:ea typeface="Arial"/>
              <a:cs typeface="Arial"/>
              <a:sym typeface="Arial"/>
            </a:endParaRPr>
          </a:p>
        </p:txBody>
      </p:sp>
      <p:sp>
        <p:nvSpPr>
          <p:cNvPr id="1395" name="Google Shape;1395;g15a542596b1_1_1801"/>
          <p:cNvSpPr txBox="1"/>
          <p:nvPr/>
        </p:nvSpPr>
        <p:spPr>
          <a:xfrm>
            <a:off x="6464400" y="2633225"/>
            <a:ext cx="15390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global feature</a:t>
            </a:r>
            <a:endParaRPr sz="1100" b="0" i="0" u="none" strike="noStrike" cap="none">
              <a:solidFill>
                <a:srgbClr val="000000"/>
              </a:solidFill>
              <a:latin typeface="Arial"/>
              <a:ea typeface="Arial"/>
              <a:cs typeface="Arial"/>
              <a:sym typeface="Arial"/>
            </a:endParaRPr>
          </a:p>
        </p:txBody>
      </p:sp>
      <p:cxnSp>
        <p:nvCxnSpPr>
          <p:cNvPr id="1396" name="Google Shape;1396;g15a542596b1_1_1801"/>
          <p:cNvCxnSpPr>
            <a:stCxn id="1391" idx="3"/>
            <a:endCxn id="1395" idx="1"/>
          </p:cNvCxnSpPr>
          <p:nvPr/>
        </p:nvCxnSpPr>
        <p:spPr>
          <a:xfrm>
            <a:off x="5808475" y="2810225"/>
            <a:ext cx="655800" cy="0"/>
          </a:xfrm>
          <a:prstGeom prst="straightConnector1">
            <a:avLst/>
          </a:prstGeom>
          <a:noFill/>
          <a:ln w="9525" cap="flat" cmpd="sng">
            <a:solidFill>
              <a:schemeClr val="accent2"/>
            </a:solidFill>
            <a:prstDash val="solid"/>
            <a:round/>
            <a:headEnd type="none" w="sm" len="sm"/>
            <a:tailEnd type="triangle" w="med" len="med"/>
          </a:ln>
        </p:spPr>
      </p:cxnSp>
      <p:cxnSp>
        <p:nvCxnSpPr>
          <p:cNvPr id="1397" name="Google Shape;1397;g15a542596b1_1_1801"/>
          <p:cNvCxnSpPr>
            <a:stCxn id="1387" idx="1"/>
            <a:endCxn id="1389" idx="1"/>
          </p:cNvCxnSpPr>
          <p:nvPr/>
        </p:nvCxnSpPr>
        <p:spPr>
          <a:xfrm>
            <a:off x="851575" y="1807725"/>
            <a:ext cx="600" cy="1002600"/>
          </a:xfrm>
          <a:prstGeom prst="bentConnector3">
            <a:avLst>
              <a:gd name="adj1" fmla="val -39687500"/>
            </a:avLst>
          </a:prstGeom>
          <a:noFill/>
          <a:ln w="9525" cap="flat" cmpd="sng">
            <a:solidFill>
              <a:schemeClr val="accent2"/>
            </a:solidFill>
            <a:prstDash val="solid"/>
            <a:round/>
            <a:headEnd type="none" w="sm" len="sm"/>
            <a:tailEnd type="none" w="sm" len="sm"/>
          </a:ln>
        </p:spPr>
      </p:cxnSp>
      <p:cxnSp>
        <p:nvCxnSpPr>
          <p:cNvPr id="1398" name="Google Shape;1398;g15a542596b1_1_1801"/>
          <p:cNvCxnSpPr>
            <a:stCxn id="1387" idx="1"/>
            <a:endCxn id="1394" idx="1"/>
          </p:cNvCxnSpPr>
          <p:nvPr/>
        </p:nvCxnSpPr>
        <p:spPr>
          <a:xfrm>
            <a:off x="851575" y="1807725"/>
            <a:ext cx="2088600" cy="1885200"/>
          </a:xfrm>
          <a:prstGeom prst="bentConnector3">
            <a:avLst>
              <a:gd name="adj1" fmla="val -11401"/>
            </a:avLst>
          </a:prstGeom>
          <a:noFill/>
          <a:ln w="9525" cap="flat" cmpd="sng">
            <a:solidFill>
              <a:schemeClr val="accent2"/>
            </a:solidFill>
            <a:prstDash val="solid"/>
            <a:round/>
            <a:headEnd type="none" w="sm" len="sm"/>
            <a:tailEnd type="none" w="sm" len="sm"/>
          </a:ln>
        </p:spPr>
      </p:cxnSp>
      <p:sp>
        <p:nvSpPr>
          <p:cNvPr id="1399" name="Google Shape;1399;g15a542596b1_1_1801"/>
          <p:cNvSpPr txBox="1"/>
          <p:nvPr/>
        </p:nvSpPr>
        <p:spPr>
          <a:xfrm>
            <a:off x="722913" y="4730950"/>
            <a:ext cx="13530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structural feature and neighbor index</a:t>
            </a:r>
            <a:endParaRPr sz="1000" b="0" i="0" u="none" strike="noStrike" cap="none">
              <a:solidFill>
                <a:srgbClr val="000000"/>
              </a:solidFill>
              <a:latin typeface="Arial"/>
              <a:ea typeface="Arial"/>
              <a:cs typeface="Arial"/>
              <a:sym typeface="Arial"/>
            </a:endParaRPr>
          </a:p>
        </p:txBody>
      </p:sp>
      <p:cxnSp>
        <p:nvCxnSpPr>
          <p:cNvPr id="1400" name="Google Shape;1400;g15a542596b1_1_1801"/>
          <p:cNvCxnSpPr>
            <a:stCxn id="1399" idx="3"/>
            <a:endCxn id="1394" idx="1"/>
          </p:cNvCxnSpPr>
          <p:nvPr/>
        </p:nvCxnSpPr>
        <p:spPr>
          <a:xfrm rot="10800000" flipH="1">
            <a:off x="2075913" y="3692950"/>
            <a:ext cx="864300" cy="1284300"/>
          </a:xfrm>
          <a:prstGeom prst="curvedConnector3">
            <a:avLst>
              <a:gd name="adj1" fmla="val 49998"/>
            </a:avLst>
          </a:prstGeom>
          <a:noFill/>
          <a:ln w="9525" cap="flat" cmpd="sng">
            <a:solidFill>
              <a:schemeClr val="dk2"/>
            </a:solidFill>
            <a:prstDash val="solid"/>
            <a:round/>
            <a:headEnd type="none" w="sm" len="sm"/>
            <a:tailEnd type="stealth" w="med" len="med"/>
          </a:ln>
        </p:spPr>
      </p:cxnSp>
      <p:sp>
        <p:nvSpPr>
          <p:cNvPr id="1401" name="Google Shape;1401;g15a542596b1_1_1801"/>
          <p:cNvSpPr txBox="1"/>
          <p:nvPr/>
        </p:nvSpPr>
        <p:spPr>
          <a:xfrm rot="-4595163">
            <a:off x="1960994" y="4165784"/>
            <a:ext cx="482359" cy="33864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input</a:t>
            </a:r>
            <a:endParaRPr sz="1000" b="0" i="0" u="none" strike="noStrike" cap="none">
              <a:solidFill>
                <a:srgbClr val="000000"/>
              </a:solidFill>
              <a:latin typeface="Arial"/>
              <a:ea typeface="Arial"/>
              <a:cs typeface="Arial"/>
              <a:sym typeface="Arial"/>
            </a:endParaRPr>
          </a:p>
        </p:txBody>
      </p:sp>
      <p:sp>
        <p:nvSpPr>
          <p:cNvPr id="1402" name="Google Shape;1402;g15a542596b1_1_1801"/>
          <p:cNvSpPr txBox="1"/>
          <p:nvPr/>
        </p:nvSpPr>
        <p:spPr>
          <a:xfrm>
            <a:off x="6289375" y="3559675"/>
            <a:ext cx="14343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feature of a face with features of its connected faces.</a:t>
            </a:r>
            <a:endParaRPr sz="1000" b="0" i="0" u="none" strike="noStrike" cap="none">
              <a:solidFill>
                <a:srgbClr val="000000"/>
              </a:solidFill>
              <a:latin typeface="Arial"/>
              <a:ea typeface="Arial"/>
              <a:cs typeface="Arial"/>
              <a:sym typeface="Arial"/>
            </a:endParaRPr>
          </a:p>
        </p:txBody>
      </p:sp>
      <p:cxnSp>
        <p:nvCxnSpPr>
          <p:cNvPr id="1403" name="Google Shape;1403;g15a542596b1_1_1801"/>
          <p:cNvCxnSpPr>
            <a:stCxn id="1394" idx="3"/>
            <a:endCxn id="1402" idx="1"/>
          </p:cNvCxnSpPr>
          <p:nvPr/>
        </p:nvCxnSpPr>
        <p:spPr>
          <a:xfrm>
            <a:off x="4374475" y="3692950"/>
            <a:ext cx="1914900" cy="189900"/>
          </a:xfrm>
          <a:prstGeom prst="curvedConnector3">
            <a:avLst>
              <a:gd name="adj1" fmla="val 50000"/>
            </a:avLst>
          </a:prstGeom>
          <a:noFill/>
          <a:ln w="9525" cap="flat" cmpd="sng">
            <a:solidFill>
              <a:schemeClr val="dk2"/>
            </a:solidFill>
            <a:prstDash val="solid"/>
            <a:round/>
            <a:headEnd type="none" w="sm" len="sm"/>
            <a:tailEnd type="stealth" w="med" len="med"/>
          </a:ln>
        </p:spPr>
      </p:cxnSp>
      <p:sp>
        <p:nvSpPr>
          <p:cNvPr id="1404" name="Google Shape;1404;g15a542596b1_1_1801"/>
          <p:cNvSpPr txBox="1"/>
          <p:nvPr/>
        </p:nvSpPr>
        <p:spPr>
          <a:xfrm rot="-1793">
            <a:off x="5053424" y="3473499"/>
            <a:ext cx="5751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output</a:t>
            </a:r>
            <a:endParaRPr sz="1000" b="0" i="0" u="none" strike="noStrike" cap="none">
              <a:solidFill>
                <a:srgbClr val="000000"/>
              </a:solidFill>
              <a:latin typeface="Arial"/>
              <a:ea typeface="Arial"/>
              <a:cs typeface="Arial"/>
              <a:sym typeface="Arial"/>
            </a:endParaRPr>
          </a:p>
        </p:txBody>
      </p:sp>
      <p:sp>
        <p:nvSpPr>
          <p:cNvPr id="1405" name="Google Shape;1405;g15a542596b1_1_1801"/>
          <p:cNvSpPr txBox="1"/>
          <p:nvPr/>
        </p:nvSpPr>
        <p:spPr>
          <a:xfrm>
            <a:off x="3594450" y="4344825"/>
            <a:ext cx="27702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Average pooling</a:t>
            </a:r>
            <a:r>
              <a:rPr lang="en-US" sz="1100" b="0" i="0" u="none" strike="noStrike" cap="none">
                <a:solidFill>
                  <a:srgbClr val="000000"/>
                </a:solidFill>
                <a:latin typeface="Arial"/>
                <a:ea typeface="Arial"/>
                <a:cs typeface="Arial"/>
                <a:sym typeface="Arial"/>
              </a:rPr>
              <a:t>: calculates the average value of features in each channel</a:t>
            </a:r>
            <a:endParaRPr sz="1100" b="0" i="0" u="none" strike="noStrike" cap="none">
              <a:solidFill>
                <a:srgbClr val="000000"/>
              </a:solidFill>
              <a:latin typeface="Arial"/>
              <a:ea typeface="Arial"/>
              <a:cs typeface="Arial"/>
              <a:sym typeface="Arial"/>
            </a:endParaRPr>
          </a:p>
        </p:txBody>
      </p:sp>
      <p:sp>
        <p:nvSpPr>
          <p:cNvPr id="1406" name="Google Shape;1406;g15a542596b1_1_1801"/>
          <p:cNvSpPr txBox="1"/>
          <p:nvPr/>
        </p:nvSpPr>
        <p:spPr>
          <a:xfrm>
            <a:off x="3594450" y="4821525"/>
            <a:ext cx="30000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Max pooling</a:t>
            </a:r>
            <a:r>
              <a:rPr lang="en-US" sz="1100" b="0" i="0" u="none" strike="noStrike" cap="none">
                <a:solidFill>
                  <a:srgbClr val="000000"/>
                </a:solidFill>
                <a:latin typeface="Arial"/>
                <a:ea typeface="Arial"/>
                <a:cs typeface="Arial"/>
                <a:sym typeface="Arial"/>
              </a:rPr>
              <a:t>: calculates the max value of features in each channel</a:t>
            </a:r>
            <a:endParaRPr sz="1100" b="0" i="0" u="none" strike="noStrike" cap="none">
              <a:solidFill>
                <a:srgbClr val="000000"/>
              </a:solidFill>
              <a:latin typeface="Arial"/>
              <a:ea typeface="Arial"/>
              <a:cs typeface="Arial"/>
              <a:sym typeface="Arial"/>
            </a:endParaRPr>
          </a:p>
        </p:txBody>
      </p:sp>
      <p:sp>
        <p:nvSpPr>
          <p:cNvPr id="1407" name="Google Shape;1407;g15a542596b1_1_1801"/>
          <p:cNvSpPr txBox="1"/>
          <p:nvPr/>
        </p:nvSpPr>
        <p:spPr>
          <a:xfrm>
            <a:off x="3594450" y="5287225"/>
            <a:ext cx="2770200" cy="1031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Concatenation</a:t>
            </a:r>
            <a:r>
              <a:rPr lang="en-US" sz="1100" b="0" i="0" u="none" strike="noStrike" cap="none">
                <a:solidFill>
                  <a:srgbClr val="000000"/>
                </a:solidFill>
                <a:latin typeface="Arial"/>
                <a:ea typeface="Arial"/>
                <a:cs typeface="Arial"/>
                <a:sym typeface="Arial"/>
              </a:rPr>
              <a:t>: concatenates the feature of face with feature of each neighbor respectively, passes these pairs through a shared MLP and applies a max pooling to the results.</a:t>
            </a:r>
            <a:endParaRPr sz="1100" b="0" i="0" u="none" strike="noStrike" cap="none">
              <a:solidFill>
                <a:srgbClr val="000000"/>
              </a:solidFill>
              <a:latin typeface="Arial"/>
              <a:ea typeface="Arial"/>
              <a:cs typeface="Arial"/>
              <a:sym typeface="Arial"/>
            </a:endParaRPr>
          </a:p>
        </p:txBody>
      </p:sp>
      <p:cxnSp>
        <p:nvCxnSpPr>
          <p:cNvPr id="1408" name="Google Shape;1408;g15a542596b1_1_1801"/>
          <p:cNvCxnSpPr>
            <a:stCxn id="1394" idx="2"/>
            <a:endCxn id="1405" idx="1"/>
          </p:cNvCxnSpPr>
          <p:nvPr/>
        </p:nvCxnSpPr>
        <p:spPr>
          <a:xfrm rot="5400000">
            <a:off x="3299875" y="4249000"/>
            <a:ext cx="651900" cy="63000"/>
          </a:xfrm>
          <a:prstGeom prst="curvedConnector4">
            <a:avLst>
              <a:gd name="adj1" fmla="val 29934"/>
              <a:gd name="adj2" fmla="val 477778"/>
            </a:avLst>
          </a:prstGeom>
          <a:noFill/>
          <a:ln w="9525" cap="flat" cmpd="sng">
            <a:solidFill>
              <a:schemeClr val="dk2"/>
            </a:solidFill>
            <a:prstDash val="solid"/>
            <a:round/>
            <a:headEnd type="none" w="sm" len="sm"/>
            <a:tailEnd type="stealth" w="med" len="med"/>
          </a:ln>
        </p:spPr>
      </p:cxnSp>
      <p:sp>
        <p:nvSpPr>
          <p:cNvPr id="1409" name="Google Shape;1409;g15a542596b1_1_1801"/>
          <p:cNvSpPr txBox="1"/>
          <p:nvPr/>
        </p:nvSpPr>
        <p:spPr>
          <a:xfrm rot="-4411626">
            <a:off x="2852199" y="4173552"/>
            <a:ext cx="698261" cy="33858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methods</a:t>
            </a:r>
            <a:endParaRPr sz="1000" b="0" i="0" u="none" strike="noStrike" cap="none">
              <a:solidFill>
                <a:srgbClr val="000000"/>
              </a:solidFill>
              <a:latin typeface="Arial"/>
              <a:ea typeface="Arial"/>
              <a:cs typeface="Arial"/>
              <a:sym typeface="Arial"/>
            </a:endParaRPr>
          </a:p>
        </p:txBody>
      </p:sp>
      <p:sp>
        <p:nvSpPr>
          <p:cNvPr id="1410" name="Google Shape;1410;g15a542596b1_1_1801"/>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411" name="Google Shape;1411;g15a542596b1_1_1801"/>
          <p:cNvPicPr preferRelativeResize="0"/>
          <p:nvPr/>
        </p:nvPicPr>
        <p:blipFill rotWithShape="1">
          <a:blip r:embed="rId3">
            <a:alphaModFix/>
          </a:blip>
          <a:srcRect/>
          <a:stretch/>
        </p:blipFill>
        <p:spPr>
          <a:xfrm>
            <a:off x="8299763" y="652950"/>
            <a:ext cx="577824" cy="577824"/>
          </a:xfrm>
          <a:prstGeom prst="rect">
            <a:avLst/>
          </a:prstGeom>
          <a:noFill/>
          <a:ln>
            <a:noFill/>
          </a:ln>
        </p:spPr>
      </p:pic>
      <p:pic>
        <p:nvPicPr>
          <p:cNvPr id="1412" name="Google Shape;1412;g15a542596b1_1_1801"/>
          <p:cNvPicPr preferRelativeResize="0"/>
          <p:nvPr/>
        </p:nvPicPr>
        <p:blipFill rotWithShape="1">
          <a:blip r:embed="rId4">
            <a:alphaModFix/>
          </a:blip>
          <a:srcRect/>
          <a:stretch/>
        </p:blipFill>
        <p:spPr>
          <a:xfrm>
            <a:off x="8171299" y="152400"/>
            <a:ext cx="834750" cy="4233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16"/>
        <p:cNvGrpSpPr/>
        <p:nvPr/>
      </p:nvGrpSpPr>
      <p:grpSpPr>
        <a:xfrm>
          <a:off x="0" y="0"/>
          <a:ext cx="0" cy="0"/>
          <a:chOff x="0" y="0"/>
          <a:chExt cx="0" cy="0"/>
        </a:xfrm>
      </p:grpSpPr>
      <p:sp>
        <p:nvSpPr>
          <p:cNvPr id="1417" name="Google Shape;1417;g15a542596b1_1_1667"/>
          <p:cNvSpPr txBox="1">
            <a:spLocks noGrp="1"/>
          </p:cNvSpPr>
          <p:nvPr>
            <p:ph type="body" idx="1"/>
          </p:nvPr>
        </p:nvSpPr>
        <p:spPr>
          <a:xfrm>
            <a:off x="457200" y="260648"/>
            <a:ext cx="8229600" cy="63366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3344"/>
              <a:buNone/>
            </a:pP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t>Useful tools</a:t>
            </a:r>
            <a:endParaRPr sz="4400"/>
          </a:p>
        </p:txBody>
      </p:sp>
      <p:sp>
        <p:nvSpPr>
          <p:cNvPr id="1418" name="Google Shape;1418;g15a542596b1_1_1667"/>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sp>
        <p:nvSpPr>
          <p:cNvPr id="1423" name="Google Shape;1423;g1596454571c_0_182"/>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Tensorflow</a:t>
            </a:r>
            <a:endParaRPr/>
          </a:p>
        </p:txBody>
      </p:sp>
      <p:sp>
        <p:nvSpPr>
          <p:cNvPr id="1424" name="Google Shape;1424;g1596454571c_0_182"/>
          <p:cNvSpPr txBox="1"/>
          <p:nvPr/>
        </p:nvSpPr>
        <p:spPr>
          <a:xfrm>
            <a:off x="405250" y="2414275"/>
            <a:ext cx="2665800" cy="4155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30000"/>
              </a:lnSpc>
              <a:spcBef>
                <a:spcPts val="0"/>
              </a:spcBef>
              <a:spcAft>
                <a:spcPts val="900"/>
              </a:spcAft>
              <a:buClr>
                <a:srgbClr val="000000"/>
              </a:buClr>
              <a:buSzPts val="1500"/>
              <a:buFont typeface="Arial"/>
              <a:buNone/>
            </a:pPr>
            <a:r>
              <a:rPr lang="en-US" sz="1500" b="0" i="0" u="none" strike="noStrike" cap="none">
                <a:solidFill>
                  <a:schemeClr val="dk1"/>
                </a:solidFill>
                <a:highlight>
                  <a:srgbClr val="FFFFFF"/>
                </a:highlight>
                <a:latin typeface="Arial"/>
                <a:ea typeface="Arial"/>
                <a:cs typeface="Arial"/>
                <a:sym typeface="Arial"/>
              </a:rPr>
              <a:t>For Web</a:t>
            </a:r>
            <a:endParaRPr sz="1500" b="0" i="0" u="none" strike="noStrike" cap="none">
              <a:solidFill>
                <a:schemeClr val="dk1"/>
              </a:solidFill>
              <a:highlight>
                <a:srgbClr val="FFFFFF"/>
              </a:highlight>
              <a:latin typeface="Arial"/>
              <a:ea typeface="Arial"/>
              <a:cs typeface="Arial"/>
              <a:sym typeface="Arial"/>
            </a:endParaRPr>
          </a:p>
        </p:txBody>
      </p:sp>
      <p:sp>
        <p:nvSpPr>
          <p:cNvPr id="1425" name="Google Shape;1425;g1596454571c_0_182"/>
          <p:cNvSpPr txBox="1"/>
          <p:nvPr/>
        </p:nvSpPr>
        <p:spPr>
          <a:xfrm>
            <a:off x="3071950" y="2414275"/>
            <a:ext cx="2910600" cy="4155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30000"/>
              </a:lnSpc>
              <a:spcBef>
                <a:spcPts val="0"/>
              </a:spcBef>
              <a:spcAft>
                <a:spcPts val="900"/>
              </a:spcAft>
              <a:buClr>
                <a:srgbClr val="000000"/>
              </a:buClr>
              <a:buSzPts val="1500"/>
              <a:buFont typeface="Arial"/>
              <a:buNone/>
            </a:pPr>
            <a:r>
              <a:rPr lang="en-US" sz="1500" b="0" i="0" u="none" strike="noStrike" cap="none">
                <a:solidFill>
                  <a:schemeClr val="dk1"/>
                </a:solidFill>
                <a:highlight>
                  <a:srgbClr val="FFFFFF"/>
                </a:highlight>
                <a:latin typeface="Arial"/>
                <a:ea typeface="Arial"/>
                <a:cs typeface="Arial"/>
                <a:sym typeface="Arial"/>
              </a:rPr>
              <a:t>For Mobile &amp; Edge</a:t>
            </a:r>
            <a:endParaRPr sz="1500" b="0" i="0" u="none" strike="noStrike" cap="none">
              <a:solidFill>
                <a:schemeClr val="dk1"/>
              </a:solidFill>
              <a:highlight>
                <a:srgbClr val="FFFFFF"/>
              </a:highlight>
              <a:latin typeface="Arial"/>
              <a:ea typeface="Arial"/>
              <a:cs typeface="Arial"/>
              <a:sym typeface="Arial"/>
            </a:endParaRPr>
          </a:p>
        </p:txBody>
      </p:sp>
      <p:sp>
        <p:nvSpPr>
          <p:cNvPr id="1426" name="Google Shape;1426;g1596454571c_0_182"/>
          <p:cNvSpPr txBox="1"/>
          <p:nvPr/>
        </p:nvSpPr>
        <p:spPr>
          <a:xfrm>
            <a:off x="5982650" y="2414275"/>
            <a:ext cx="2756100" cy="4155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30000"/>
              </a:lnSpc>
              <a:spcBef>
                <a:spcPts val="0"/>
              </a:spcBef>
              <a:spcAft>
                <a:spcPts val="900"/>
              </a:spcAft>
              <a:buClr>
                <a:srgbClr val="000000"/>
              </a:buClr>
              <a:buSzPts val="1500"/>
              <a:buFont typeface="Arial"/>
              <a:buNone/>
            </a:pPr>
            <a:r>
              <a:rPr lang="en-US" sz="1500" b="0" i="0" u="none" strike="noStrike" cap="none">
                <a:solidFill>
                  <a:schemeClr val="dk1"/>
                </a:solidFill>
                <a:highlight>
                  <a:srgbClr val="FFFFFF"/>
                </a:highlight>
                <a:latin typeface="Arial"/>
                <a:ea typeface="Arial"/>
                <a:cs typeface="Arial"/>
                <a:sym typeface="Arial"/>
              </a:rPr>
              <a:t>For Production</a:t>
            </a:r>
            <a:endParaRPr sz="1500" b="0" i="0" u="none" strike="noStrike" cap="none">
              <a:solidFill>
                <a:schemeClr val="dk1"/>
              </a:solidFill>
              <a:highlight>
                <a:srgbClr val="FFFFFF"/>
              </a:highlight>
              <a:latin typeface="Arial"/>
              <a:ea typeface="Arial"/>
              <a:cs typeface="Arial"/>
              <a:sym typeface="Arial"/>
            </a:endParaRPr>
          </a:p>
        </p:txBody>
      </p:sp>
      <p:sp>
        <p:nvSpPr>
          <p:cNvPr id="1427" name="Google Shape;1427;g1596454571c_0_182"/>
          <p:cNvSpPr txBox="1"/>
          <p:nvPr/>
        </p:nvSpPr>
        <p:spPr>
          <a:xfrm>
            <a:off x="1456875" y="1255288"/>
            <a:ext cx="6385800" cy="1046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202124"/>
                </a:solidFill>
                <a:highlight>
                  <a:srgbClr val="FFFFFF"/>
                </a:highlight>
                <a:latin typeface="Arial"/>
                <a:ea typeface="Arial"/>
                <a:cs typeface="Arial"/>
                <a:sym typeface="Arial"/>
              </a:rPr>
              <a:t>TensorFlow</a:t>
            </a:r>
            <a:r>
              <a:rPr lang="en-US" sz="1400" b="0" i="0" u="none" strike="noStrike" cap="none">
                <a:solidFill>
                  <a:srgbClr val="202124"/>
                </a:solidFill>
                <a:highlight>
                  <a:srgbClr val="FFFFFF"/>
                </a:highlight>
                <a:latin typeface="Arial"/>
                <a:ea typeface="Arial"/>
                <a:cs typeface="Arial"/>
                <a:sym typeface="Arial"/>
              </a:rPr>
              <a:t> is a Python library for fast numerical computing created and released by Google. It is a foundation library that can be used to create Deep Learning models directly or by using wrapper libraries that simplify the process built on top of TensorFlow.</a:t>
            </a:r>
            <a:endParaRPr sz="1400" b="0" i="0" u="none" strike="noStrike" cap="none">
              <a:solidFill>
                <a:srgbClr val="000000"/>
              </a:solidFill>
              <a:latin typeface="Arial"/>
              <a:ea typeface="Arial"/>
              <a:cs typeface="Arial"/>
              <a:sym typeface="Arial"/>
            </a:endParaRPr>
          </a:p>
        </p:txBody>
      </p:sp>
      <p:sp>
        <p:nvSpPr>
          <p:cNvPr id="1428" name="Google Shape;1428;g1596454571c_0_182"/>
          <p:cNvSpPr txBox="1"/>
          <p:nvPr/>
        </p:nvSpPr>
        <p:spPr>
          <a:xfrm>
            <a:off x="319837" y="3054375"/>
            <a:ext cx="28155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616161"/>
                </a:solidFill>
                <a:highlight>
                  <a:srgbClr val="FFFFFF"/>
                </a:highlight>
                <a:latin typeface="Arial"/>
                <a:ea typeface="Arial"/>
                <a:cs typeface="Arial"/>
                <a:sym typeface="Arial"/>
              </a:rPr>
              <a:t>Use off-the-shelf JavaScript models or convert Python TensorFlow models to run in the browser or under Node.js.</a:t>
            </a:r>
            <a:endParaRPr sz="1400" b="0" i="0" u="none" strike="noStrike" cap="none">
              <a:solidFill>
                <a:srgbClr val="000000"/>
              </a:solidFill>
              <a:latin typeface="Arial"/>
              <a:ea typeface="Arial"/>
              <a:cs typeface="Arial"/>
              <a:sym typeface="Arial"/>
            </a:endParaRPr>
          </a:p>
        </p:txBody>
      </p:sp>
      <p:sp>
        <p:nvSpPr>
          <p:cNvPr id="1429" name="Google Shape;1429;g1596454571c_0_182"/>
          <p:cNvSpPr txBox="1"/>
          <p:nvPr/>
        </p:nvSpPr>
        <p:spPr>
          <a:xfrm>
            <a:off x="251750" y="3937625"/>
            <a:ext cx="30000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616161"/>
                </a:solidFill>
                <a:highlight>
                  <a:srgbClr val="FFFFFF"/>
                </a:highlight>
                <a:latin typeface="Arial"/>
                <a:ea typeface="Arial"/>
                <a:cs typeface="Arial"/>
                <a:sym typeface="Arial"/>
              </a:rPr>
              <a:t>Retrain pre-existing ML models using your own data.</a:t>
            </a:r>
            <a:endParaRPr sz="1400" b="0" i="0" u="none" strike="noStrike" cap="none">
              <a:solidFill>
                <a:srgbClr val="000000"/>
              </a:solidFill>
              <a:latin typeface="Arial"/>
              <a:ea typeface="Arial"/>
              <a:cs typeface="Arial"/>
              <a:sym typeface="Arial"/>
            </a:endParaRPr>
          </a:p>
        </p:txBody>
      </p:sp>
      <p:sp>
        <p:nvSpPr>
          <p:cNvPr id="1430" name="Google Shape;1430;g1596454571c_0_182"/>
          <p:cNvSpPr txBox="1"/>
          <p:nvPr/>
        </p:nvSpPr>
        <p:spPr>
          <a:xfrm>
            <a:off x="319825" y="4491725"/>
            <a:ext cx="30000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616161"/>
                </a:solidFill>
                <a:highlight>
                  <a:srgbClr val="FFFFFF"/>
                </a:highlight>
                <a:latin typeface="Arial"/>
                <a:ea typeface="Arial"/>
                <a:cs typeface="Arial"/>
                <a:sym typeface="Arial"/>
              </a:rPr>
              <a:t>Build and train models directly in JavaScript using flexible and intuitive APIs.</a:t>
            </a:r>
            <a:endParaRPr sz="1400" b="0" i="0" u="none" strike="noStrike" cap="none">
              <a:solidFill>
                <a:srgbClr val="000000"/>
              </a:solidFill>
              <a:latin typeface="Arial"/>
              <a:ea typeface="Arial"/>
              <a:cs typeface="Arial"/>
              <a:sym typeface="Arial"/>
            </a:endParaRPr>
          </a:p>
        </p:txBody>
      </p:sp>
      <p:sp>
        <p:nvSpPr>
          <p:cNvPr id="1431" name="Google Shape;1431;g1596454571c_0_182"/>
          <p:cNvSpPr txBox="1"/>
          <p:nvPr/>
        </p:nvSpPr>
        <p:spPr>
          <a:xfrm>
            <a:off x="3316875" y="3054375"/>
            <a:ext cx="26658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425066"/>
                </a:solidFill>
                <a:highlight>
                  <a:srgbClr val="FFFFFF"/>
                </a:highlight>
                <a:latin typeface="Arial"/>
                <a:ea typeface="Arial"/>
                <a:cs typeface="Arial"/>
                <a:sym typeface="Arial"/>
              </a:rPr>
              <a:t>TensorFlow Lite is a mobile library for deploying models on mobile, microcontrollers and other edge devices.</a:t>
            </a:r>
            <a:endParaRPr sz="1200" b="0" i="0" u="none" strike="noStrike" cap="none">
              <a:solidFill>
                <a:srgbClr val="000000"/>
              </a:solidFill>
              <a:latin typeface="Arial"/>
              <a:ea typeface="Arial"/>
              <a:cs typeface="Arial"/>
              <a:sym typeface="Arial"/>
            </a:endParaRPr>
          </a:p>
        </p:txBody>
      </p:sp>
      <p:sp>
        <p:nvSpPr>
          <p:cNvPr id="1432" name="Google Shape;1432;g1596454571c_0_182"/>
          <p:cNvSpPr txBox="1"/>
          <p:nvPr/>
        </p:nvSpPr>
        <p:spPr>
          <a:xfrm>
            <a:off x="3203150" y="3952950"/>
            <a:ext cx="26658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616161"/>
                </a:solidFill>
                <a:highlight>
                  <a:srgbClr val="FFFFFF"/>
                </a:highlight>
                <a:latin typeface="Arial"/>
                <a:ea typeface="Arial"/>
                <a:cs typeface="Arial"/>
                <a:sym typeface="Arial"/>
              </a:rPr>
              <a:t>Convert a TensorFlow model into a compressed flat buffer with the TensorFlow Lite Converter.</a:t>
            </a:r>
            <a:endParaRPr sz="1400" b="0" i="0" u="none" strike="noStrike" cap="none">
              <a:solidFill>
                <a:srgbClr val="000000"/>
              </a:solidFill>
              <a:latin typeface="Arial"/>
              <a:ea typeface="Arial"/>
              <a:cs typeface="Arial"/>
              <a:sym typeface="Arial"/>
            </a:endParaRPr>
          </a:p>
        </p:txBody>
      </p:sp>
      <p:sp>
        <p:nvSpPr>
          <p:cNvPr id="1433" name="Google Shape;1433;g1596454571c_0_182"/>
          <p:cNvSpPr txBox="1"/>
          <p:nvPr/>
        </p:nvSpPr>
        <p:spPr>
          <a:xfrm>
            <a:off x="3407325" y="4691850"/>
            <a:ext cx="24849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616161"/>
                </a:solidFill>
                <a:highlight>
                  <a:srgbClr val="FFFFFF"/>
                </a:highlight>
                <a:latin typeface="Arial"/>
                <a:ea typeface="Arial"/>
                <a:cs typeface="Arial"/>
                <a:sym typeface="Arial"/>
              </a:rPr>
              <a:t>Take the compressed .tflite file and load it into a mobile or embedded device.</a:t>
            </a:r>
            <a:endParaRPr sz="1400" b="0" i="0" u="none" strike="noStrike" cap="none">
              <a:solidFill>
                <a:srgbClr val="000000"/>
              </a:solidFill>
              <a:latin typeface="Arial"/>
              <a:ea typeface="Arial"/>
              <a:cs typeface="Arial"/>
              <a:sym typeface="Arial"/>
            </a:endParaRPr>
          </a:p>
        </p:txBody>
      </p:sp>
      <p:sp>
        <p:nvSpPr>
          <p:cNvPr id="1434" name="Google Shape;1434;g1596454571c_0_182"/>
          <p:cNvSpPr txBox="1"/>
          <p:nvPr/>
        </p:nvSpPr>
        <p:spPr>
          <a:xfrm>
            <a:off x="3370250" y="5507975"/>
            <a:ext cx="26658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616161"/>
                </a:solidFill>
                <a:highlight>
                  <a:srgbClr val="FFFFFF"/>
                </a:highlight>
                <a:latin typeface="Arial"/>
                <a:ea typeface="Arial"/>
                <a:cs typeface="Arial"/>
                <a:sym typeface="Arial"/>
              </a:rPr>
              <a:t>Quantize by converting 32-bit floats to more efficient 8-bit integers or run on GPU.</a:t>
            </a:r>
            <a:endParaRPr sz="1400" b="0" i="0" u="none" strike="noStrike" cap="none">
              <a:solidFill>
                <a:srgbClr val="000000"/>
              </a:solidFill>
              <a:latin typeface="Arial"/>
              <a:ea typeface="Arial"/>
              <a:cs typeface="Arial"/>
              <a:sym typeface="Arial"/>
            </a:endParaRPr>
          </a:p>
        </p:txBody>
      </p:sp>
      <p:sp>
        <p:nvSpPr>
          <p:cNvPr id="1435" name="Google Shape;1435;g1596454571c_0_182"/>
          <p:cNvSpPr txBox="1"/>
          <p:nvPr/>
        </p:nvSpPr>
        <p:spPr>
          <a:xfrm>
            <a:off x="6036050" y="3054375"/>
            <a:ext cx="25773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425066"/>
                </a:solidFill>
                <a:highlight>
                  <a:srgbClr val="FFFFFF"/>
                </a:highlight>
                <a:latin typeface="Arial"/>
                <a:ea typeface="Arial"/>
                <a:cs typeface="Arial"/>
                <a:sym typeface="Arial"/>
              </a:rPr>
              <a:t>TFX to create and manage a production pipeline</a:t>
            </a:r>
            <a:endParaRPr sz="1200" b="0" i="0" u="none" strike="noStrike" cap="none">
              <a:solidFill>
                <a:srgbClr val="000000"/>
              </a:solidFill>
              <a:latin typeface="Arial"/>
              <a:ea typeface="Arial"/>
              <a:cs typeface="Arial"/>
              <a:sym typeface="Arial"/>
            </a:endParaRPr>
          </a:p>
        </p:txBody>
      </p:sp>
      <p:sp>
        <p:nvSpPr>
          <p:cNvPr id="1436" name="Google Shape;1436;g1596454571c_0_182"/>
          <p:cNvSpPr txBox="1"/>
          <p:nvPr/>
        </p:nvSpPr>
        <p:spPr>
          <a:xfrm>
            <a:off x="5892225" y="3733000"/>
            <a:ext cx="3000000" cy="1477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616161"/>
                </a:solidFill>
                <a:highlight>
                  <a:srgbClr val="FFFFFF"/>
                </a:highlight>
                <a:latin typeface="Arial"/>
                <a:ea typeface="Arial"/>
                <a:cs typeface="Arial"/>
                <a:sym typeface="Arial"/>
              </a:rPr>
              <a:t>A TFX pipeline is a sequence of components that implement an ML pipeline which is specifically designed for scalable, high-performance machine learning tasks. Components are built using TFX libraries which can also be used individually.</a:t>
            </a:r>
            <a:endParaRPr sz="1400" b="0" i="0" u="none" strike="noStrike" cap="none">
              <a:solidFill>
                <a:srgbClr val="000000"/>
              </a:solidFill>
              <a:latin typeface="Arial"/>
              <a:ea typeface="Arial"/>
              <a:cs typeface="Arial"/>
              <a:sym typeface="Arial"/>
            </a:endParaRPr>
          </a:p>
        </p:txBody>
      </p:sp>
      <p:sp>
        <p:nvSpPr>
          <p:cNvPr id="1437" name="Google Shape;1437;g1596454571c_0_182"/>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438" name="Google Shape;1438;g1596454571c_0_182"/>
          <p:cNvPicPr preferRelativeResize="0"/>
          <p:nvPr/>
        </p:nvPicPr>
        <p:blipFill rotWithShape="1">
          <a:blip r:embed="rId3">
            <a:alphaModFix/>
          </a:blip>
          <a:srcRect/>
          <a:stretch/>
        </p:blipFill>
        <p:spPr>
          <a:xfrm>
            <a:off x="8299763" y="652950"/>
            <a:ext cx="577824" cy="577824"/>
          </a:xfrm>
          <a:prstGeom prst="rect">
            <a:avLst/>
          </a:prstGeom>
          <a:noFill/>
          <a:ln>
            <a:noFill/>
          </a:ln>
        </p:spPr>
      </p:pic>
      <p:pic>
        <p:nvPicPr>
          <p:cNvPr id="1439" name="Google Shape;1439;g1596454571c_0_182"/>
          <p:cNvPicPr preferRelativeResize="0"/>
          <p:nvPr/>
        </p:nvPicPr>
        <p:blipFill rotWithShape="1">
          <a:blip r:embed="rId4">
            <a:alphaModFix/>
          </a:blip>
          <a:srcRect/>
          <a:stretch/>
        </p:blipFill>
        <p:spPr>
          <a:xfrm>
            <a:off x="8171299" y="152400"/>
            <a:ext cx="834750" cy="423300"/>
          </a:xfrm>
          <a:prstGeom prst="rect">
            <a:avLst/>
          </a:prstGeom>
          <a:noFill/>
          <a:ln>
            <a:noFill/>
          </a:ln>
        </p:spPr>
      </p:pic>
      <p:pic>
        <p:nvPicPr>
          <p:cNvPr id="1440" name="Google Shape;1440;g1596454571c_0_182"/>
          <p:cNvPicPr preferRelativeResize="0"/>
          <p:nvPr/>
        </p:nvPicPr>
        <p:blipFill rotWithShape="1">
          <a:blip r:embed="rId5">
            <a:alphaModFix/>
          </a:blip>
          <a:srcRect/>
          <a:stretch/>
        </p:blipFill>
        <p:spPr>
          <a:xfrm>
            <a:off x="457200" y="472139"/>
            <a:ext cx="3000001" cy="670886"/>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g15a542596b1_0_0"/>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Keras</a:t>
            </a:r>
            <a:endParaRPr/>
          </a:p>
        </p:txBody>
      </p:sp>
      <p:sp>
        <p:nvSpPr>
          <p:cNvPr id="1446" name="Google Shape;1446;g15a542596b1_0_0"/>
          <p:cNvSpPr txBox="1"/>
          <p:nvPr/>
        </p:nvSpPr>
        <p:spPr>
          <a:xfrm>
            <a:off x="3028800" y="1444375"/>
            <a:ext cx="5658000" cy="1300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3F3F3F"/>
                </a:solidFill>
                <a:highlight>
                  <a:srgbClr val="FFFFFF"/>
                </a:highlight>
                <a:latin typeface="Arial"/>
                <a:ea typeface="Arial"/>
                <a:cs typeface="Arial"/>
                <a:sym typeface="Arial"/>
              </a:rPr>
              <a:t>Keras is the most used deep learning framework . </a:t>
            </a:r>
            <a:endParaRPr sz="1450" b="0" i="0" u="none" strike="noStrike" cap="none">
              <a:solidFill>
                <a:srgbClr val="3F3F3F"/>
              </a:solidFill>
              <a:highlight>
                <a:srgbClr val="FFFFFF"/>
              </a:highlight>
              <a:latin typeface="Arial"/>
              <a:ea typeface="Arial"/>
              <a:cs typeface="Arial"/>
              <a:sym typeface="Arial"/>
            </a:endParaRPr>
          </a:p>
          <a:p>
            <a:pPr marL="0" marR="0" lvl="0" indent="0" algn="ctr" rtl="0">
              <a:lnSpc>
                <a:spcPct val="100000"/>
              </a:lnSpc>
              <a:spcBef>
                <a:spcPts val="0"/>
              </a:spcBef>
              <a:spcAft>
                <a:spcPts val="0"/>
              </a:spcAft>
              <a:buClr>
                <a:srgbClr val="000000"/>
              </a:buClr>
              <a:buSzPts val="1450"/>
              <a:buFont typeface="Arial"/>
              <a:buNone/>
            </a:pPr>
            <a:endParaRPr sz="1450" b="0" i="0" u="none" strike="noStrike" cap="none">
              <a:solidFill>
                <a:srgbClr val="3F3F3F"/>
              </a:solidFill>
              <a:highlight>
                <a:srgbClr val="FFFFFF"/>
              </a:highlight>
              <a:latin typeface="Arial"/>
              <a:ea typeface="Arial"/>
              <a:cs typeface="Arial"/>
              <a:sym typeface="Arial"/>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3F3F3F"/>
                </a:solidFill>
                <a:highlight>
                  <a:srgbClr val="FFFFFF"/>
                </a:highlight>
                <a:latin typeface="Arial"/>
                <a:ea typeface="Arial"/>
                <a:cs typeface="Arial"/>
                <a:sym typeface="Arial"/>
              </a:rPr>
              <a:t>Built on top of TensorFlow 2, Keras is an industry-strength framework that can scale to large clusters of GPUs or an entire TPU pod.</a:t>
            </a:r>
            <a:endParaRPr sz="1400" b="0" i="0" u="none" strike="noStrike" cap="none">
              <a:solidFill>
                <a:srgbClr val="000000"/>
              </a:solidFill>
              <a:latin typeface="Arial"/>
              <a:ea typeface="Arial"/>
              <a:cs typeface="Arial"/>
              <a:sym typeface="Arial"/>
            </a:endParaRPr>
          </a:p>
        </p:txBody>
      </p:sp>
      <p:sp>
        <p:nvSpPr>
          <p:cNvPr id="1447" name="Google Shape;1447;g15a542596b1_0_0"/>
          <p:cNvSpPr txBox="1"/>
          <p:nvPr/>
        </p:nvSpPr>
        <p:spPr>
          <a:xfrm>
            <a:off x="3796250" y="3046250"/>
            <a:ext cx="4543200" cy="10773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3F3F3F"/>
                </a:solidFill>
                <a:highlight>
                  <a:srgbClr val="FFFFFF"/>
                </a:highlight>
                <a:latin typeface="Arial"/>
                <a:ea typeface="Arial"/>
                <a:cs typeface="Arial"/>
                <a:sym typeface="Arial"/>
              </a:rPr>
              <a:t> You can export Keras models to JavaScript to run directly in the browser, to TF Lite to run on iOS, Android, and embedded devices. It's also easy to serve Keras models as via a web API.</a:t>
            </a:r>
            <a:endParaRPr sz="1400" b="0" i="0" u="none" strike="noStrike" cap="none">
              <a:solidFill>
                <a:srgbClr val="000000"/>
              </a:solidFill>
              <a:latin typeface="Arial"/>
              <a:ea typeface="Arial"/>
              <a:cs typeface="Arial"/>
              <a:sym typeface="Arial"/>
            </a:endParaRPr>
          </a:p>
        </p:txBody>
      </p:sp>
      <p:pic>
        <p:nvPicPr>
          <p:cNvPr id="1448" name="Google Shape;1448;g15a542596b1_0_0"/>
          <p:cNvPicPr preferRelativeResize="0"/>
          <p:nvPr/>
        </p:nvPicPr>
        <p:blipFill rotWithShape="1">
          <a:blip r:embed="rId3">
            <a:alphaModFix/>
          </a:blip>
          <a:srcRect/>
          <a:stretch/>
        </p:blipFill>
        <p:spPr>
          <a:xfrm>
            <a:off x="457188" y="352425"/>
            <a:ext cx="2266950" cy="790575"/>
          </a:xfrm>
          <a:prstGeom prst="rect">
            <a:avLst/>
          </a:prstGeom>
          <a:noFill/>
          <a:ln>
            <a:noFill/>
          </a:ln>
        </p:spPr>
      </p:pic>
      <p:pic>
        <p:nvPicPr>
          <p:cNvPr id="1449" name="Google Shape;1449;g15a542596b1_0_0"/>
          <p:cNvPicPr preferRelativeResize="0"/>
          <p:nvPr/>
        </p:nvPicPr>
        <p:blipFill rotWithShape="1">
          <a:blip r:embed="rId4">
            <a:alphaModFix/>
          </a:blip>
          <a:srcRect/>
          <a:stretch/>
        </p:blipFill>
        <p:spPr>
          <a:xfrm>
            <a:off x="713400" y="1258700"/>
            <a:ext cx="1857375" cy="5019425"/>
          </a:xfrm>
          <a:prstGeom prst="rect">
            <a:avLst/>
          </a:prstGeom>
          <a:noFill/>
          <a:ln>
            <a:noFill/>
          </a:ln>
        </p:spPr>
      </p:pic>
      <p:sp>
        <p:nvSpPr>
          <p:cNvPr id="1450" name="Google Shape;1450;g15a542596b1_0_0"/>
          <p:cNvSpPr txBox="1"/>
          <p:nvPr/>
        </p:nvSpPr>
        <p:spPr>
          <a:xfrm>
            <a:off x="4121500" y="5059625"/>
            <a:ext cx="1648500" cy="4002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keras web page </a:t>
            </a:r>
            <a:endParaRPr sz="1400" b="0" i="0" u="none" strike="noStrike" cap="none">
              <a:solidFill>
                <a:srgbClr val="000000"/>
              </a:solidFill>
              <a:latin typeface="Gill Sans"/>
              <a:ea typeface="Gill Sans"/>
              <a:cs typeface="Gill Sans"/>
              <a:sym typeface="Gill Sans"/>
            </a:endParaRPr>
          </a:p>
        </p:txBody>
      </p:sp>
      <p:cxnSp>
        <p:nvCxnSpPr>
          <p:cNvPr id="1451" name="Google Shape;1451;g15a542596b1_0_0"/>
          <p:cNvCxnSpPr>
            <a:stCxn id="1450" idx="1"/>
            <a:endCxn id="1449" idx="3"/>
          </p:cNvCxnSpPr>
          <p:nvPr/>
        </p:nvCxnSpPr>
        <p:spPr>
          <a:xfrm rot="10800000">
            <a:off x="2570800" y="3768425"/>
            <a:ext cx="1550700" cy="1491300"/>
          </a:xfrm>
          <a:prstGeom prst="curvedConnector3">
            <a:avLst>
              <a:gd name="adj1" fmla="val 50001"/>
            </a:avLst>
          </a:prstGeom>
          <a:noFill/>
          <a:ln w="9525" cap="flat" cmpd="sng">
            <a:solidFill>
              <a:schemeClr val="accent2"/>
            </a:solidFill>
            <a:prstDash val="solid"/>
            <a:round/>
            <a:headEnd type="none" w="sm" len="sm"/>
            <a:tailEnd type="triangle" w="med" len="med"/>
          </a:ln>
        </p:spPr>
      </p:cxnSp>
      <p:sp>
        <p:nvSpPr>
          <p:cNvPr id="1452" name="Google Shape;1452;g15a542596b1_0_0"/>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453" name="Google Shape;1453;g15a542596b1_0_0"/>
          <p:cNvPicPr preferRelativeResize="0"/>
          <p:nvPr/>
        </p:nvPicPr>
        <p:blipFill rotWithShape="1">
          <a:blip r:embed="rId5">
            <a:alphaModFix/>
          </a:blip>
          <a:srcRect/>
          <a:stretch/>
        </p:blipFill>
        <p:spPr>
          <a:xfrm>
            <a:off x="8299763" y="652950"/>
            <a:ext cx="577824" cy="577824"/>
          </a:xfrm>
          <a:prstGeom prst="rect">
            <a:avLst/>
          </a:prstGeom>
          <a:noFill/>
          <a:ln>
            <a:noFill/>
          </a:ln>
        </p:spPr>
      </p:pic>
      <p:pic>
        <p:nvPicPr>
          <p:cNvPr id="1454" name="Google Shape;1454;g15a542596b1_0_0"/>
          <p:cNvPicPr preferRelativeResize="0"/>
          <p:nvPr/>
        </p:nvPicPr>
        <p:blipFill rotWithShape="1">
          <a:blip r:embed="rId6">
            <a:alphaModFix/>
          </a:blip>
          <a:srcRect/>
          <a:stretch/>
        </p:blipFill>
        <p:spPr>
          <a:xfrm>
            <a:off x="8171299" y="152400"/>
            <a:ext cx="834750" cy="423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15a542596b1_1_1459"/>
          <p:cNvSpPr txBox="1">
            <a:spLocks noGrp="1"/>
          </p:cNvSpPr>
          <p:nvPr>
            <p:ph type="body" idx="1"/>
          </p:nvPr>
        </p:nvSpPr>
        <p:spPr>
          <a:xfrm>
            <a:off x="457200" y="260648"/>
            <a:ext cx="8229600" cy="63366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3344"/>
              <a:buNone/>
            </a:pP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Neural Networks</a:t>
            </a:r>
            <a:endParaRPr sz="4400"/>
          </a:p>
        </p:txBody>
      </p:sp>
      <p:sp>
        <p:nvSpPr>
          <p:cNvPr id="293" name="Google Shape;293;g15a542596b1_1_1459"/>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1459" name="Google Shape;1459;g15a542596b1_1_1671"/>
          <p:cNvSpPr txBox="1">
            <a:spLocks noGrp="1"/>
          </p:cNvSpPr>
          <p:nvPr>
            <p:ph type="title"/>
          </p:nvPr>
        </p:nvSpPr>
        <p:spPr>
          <a:xfrm>
            <a:off x="457200" y="182075"/>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Scikit-learn </a:t>
            </a:r>
            <a:endParaRPr/>
          </a:p>
        </p:txBody>
      </p:sp>
      <p:sp>
        <p:nvSpPr>
          <p:cNvPr id="1460" name="Google Shape;1460;g15a542596b1_1_1671"/>
          <p:cNvSpPr txBox="1"/>
          <p:nvPr/>
        </p:nvSpPr>
        <p:spPr>
          <a:xfrm>
            <a:off x="457200" y="2278500"/>
            <a:ext cx="1927500" cy="23010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100"/>
              <a:buFont typeface="Arial"/>
              <a:buNone/>
            </a:pPr>
            <a:r>
              <a:rPr lang="en-US" sz="1100" b="0" i="0" u="none" strike="noStrike" cap="none">
                <a:solidFill>
                  <a:srgbClr val="212529"/>
                </a:solidFill>
                <a:highlight>
                  <a:srgbClr val="FFFFFF"/>
                </a:highlight>
                <a:latin typeface="Arial"/>
                <a:ea typeface="Arial"/>
                <a:cs typeface="Arial"/>
                <a:sym typeface="Arial"/>
              </a:rPr>
              <a:t>Simple and efficient tools for predictive data analysis</a:t>
            </a:r>
            <a:endParaRPr sz="1100" b="0" i="0" u="none" strike="noStrike" cap="none">
              <a:solidFill>
                <a:srgbClr val="212529"/>
              </a:solidFill>
              <a:highlight>
                <a:srgbClr val="FFFFFF"/>
              </a:highlight>
              <a:latin typeface="Arial"/>
              <a:ea typeface="Arial"/>
              <a:cs typeface="Arial"/>
              <a:sym typeface="Arial"/>
            </a:endParaRPr>
          </a:p>
          <a:p>
            <a:pPr marL="0" marR="0" lvl="0" indent="0" algn="ctr" rtl="0">
              <a:lnSpc>
                <a:spcPct val="115000"/>
              </a:lnSpc>
              <a:spcBef>
                <a:spcPts val="0"/>
              </a:spcBef>
              <a:spcAft>
                <a:spcPts val="0"/>
              </a:spcAft>
              <a:buClr>
                <a:srgbClr val="000000"/>
              </a:buClr>
              <a:buSzPts val="1100"/>
              <a:buFont typeface="Arial"/>
              <a:buNone/>
            </a:pPr>
            <a:r>
              <a:rPr lang="en-US" sz="1100" b="0" i="0" u="none" strike="noStrike" cap="none">
                <a:solidFill>
                  <a:srgbClr val="212529"/>
                </a:solidFill>
                <a:highlight>
                  <a:srgbClr val="FFFFFF"/>
                </a:highlight>
                <a:latin typeface="Arial"/>
                <a:ea typeface="Arial"/>
                <a:cs typeface="Arial"/>
                <a:sym typeface="Arial"/>
              </a:rPr>
              <a:t>Accessible to everybody, and reusable in various contexts</a:t>
            </a:r>
            <a:endParaRPr sz="1100" b="0" i="0" u="none" strike="noStrike" cap="none">
              <a:solidFill>
                <a:srgbClr val="212529"/>
              </a:solidFill>
              <a:highlight>
                <a:srgbClr val="FFFFFF"/>
              </a:highlight>
              <a:latin typeface="Arial"/>
              <a:ea typeface="Arial"/>
              <a:cs typeface="Arial"/>
              <a:sym typeface="Arial"/>
            </a:endParaRPr>
          </a:p>
          <a:p>
            <a:pPr marL="0" marR="0" lvl="0" indent="0" algn="ctr" rtl="0">
              <a:lnSpc>
                <a:spcPct val="115000"/>
              </a:lnSpc>
              <a:spcBef>
                <a:spcPts val="0"/>
              </a:spcBef>
              <a:spcAft>
                <a:spcPts val="0"/>
              </a:spcAft>
              <a:buClr>
                <a:srgbClr val="000000"/>
              </a:buClr>
              <a:buSzPts val="1100"/>
              <a:buFont typeface="Arial"/>
              <a:buNone/>
            </a:pPr>
            <a:endParaRPr sz="1100" b="0" i="0" u="none" strike="noStrike" cap="none">
              <a:solidFill>
                <a:srgbClr val="212529"/>
              </a:solidFill>
              <a:highlight>
                <a:srgbClr val="FFFFFF"/>
              </a:highlight>
              <a:latin typeface="Arial"/>
              <a:ea typeface="Arial"/>
              <a:cs typeface="Arial"/>
              <a:sym typeface="Arial"/>
            </a:endParaRPr>
          </a:p>
          <a:p>
            <a:pPr marL="0" marR="0" lvl="0" indent="0" algn="ctr" rtl="0">
              <a:lnSpc>
                <a:spcPct val="115000"/>
              </a:lnSpc>
              <a:spcBef>
                <a:spcPts val="0"/>
              </a:spcBef>
              <a:spcAft>
                <a:spcPts val="0"/>
              </a:spcAft>
              <a:buClr>
                <a:srgbClr val="000000"/>
              </a:buClr>
              <a:buSzPts val="1100"/>
              <a:buFont typeface="Arial"/>
              <a:buNone/>
            </a:pPr>
            <a:r>
              <a:rPr lang="en-US" sz="1100" b="0" i="0" u="none" strike="noStrike" cap="none">
                <a:solidFill>
                  <a:srgbClr val="212529"/>
                </a:solidFill>
                <a:highlight>
                  <a:srgbClr val="FFFFFF"/>
                </a:highlight>
                <a:latin typeface="Arial"/>
                <a:ea typeface="Arial"/>
                <a:cs typeface="Arial"/>
                <a:sym typeface="Arial"/>
              </a:rPr>
              <a:t>Built on NumPy, SciPy, and matplotlib</a:t>
            </a:r>
            <a:endParaRPr sz="1100" b="0" i="0" u="none" strike="noStrike" cap="none">
              <a:solidFill>
                <a:srgbClr val="212529"/>
              </a:solidFill>
              <a:highlight>
                <a:srgbClr val="FFFFFF"/>
              </a:highlight>
              <a:latin typeface="Arial"/>
              <a:ea typeface="Arial"/>
              <a:cs typeface="Arial"/>
              <a:sym typeface="Arial"/>
            </a:endParaRPr>
          </a:p>
          <a:p>
            <a:pPr marL="0" marR="0" lvl="0" indent="0" algn="ctr" rtl="0">
              <a:lnSpc>
                <a:spcPct val="115000"/>
              </a:lnSpc>
              <a:spcBef>
                <a:spcPts val="0"/>
              </a:spcBef>
              <a:spcAft>
                <a:spcPts val="0"/>
              </a:spcAft>
              <a:buClr>
                <a:srgbClr val="000000"/>
              </a:buClr>
              <a:buSzPts val="1100"/>
              <a:buFont typeface="Arial"/>
              <a:buNone/>
            </a:pPr>
            <a:endParaRPr sz="1100" b="0" i="0" u="none" strike="noStrike" cap="none">
              <a:solidFill>
                <a:srgbClr val="212529"/>
              </a:solidFill>
              <a:highlight>
                <a:srgbClr val="FFFFFF"/>
              </a:highlight>
              <a:latin typeface="Arial"/>
              <a:ea typeface="Arial"/>
              <a:cs typeface="Arial"/>
              <a:sym typeface="Arial"/>
            </a:endParaRPr>
          </a:p>
          <a:p>
            <a:pPr marL="0" marR="0" lvl="0" indent="0" algn="ctr" rtl="0">
              <a:lnSpc>
                <a:spcPct val="115000"/>
              </a:lnSpc>
              <a:spcBef>
                <a:spcPts val="0"/>
              </a:spcBef>
              <a:spcAft>
                <a:spcPts val="0"/>
              </a:spcAft>
              <a:buClr>
                <a:srgbClr val="000000"/>
              </a:buClr>
              <a:buSzPts val="1100"/>
              <a:buFont typeface="Arial"/>
              <a:buNone/>
            </a:pPr>
            <a:r>
              <a:rPr lang="en-US" sz="1100" b="0" i="0" u="none" strike="noStrike" cap="none">
                <a:solidFill>
                  <a:srgbClr val="212529"/>
                </a:solidFill>
                <a:highlight>
                  <a:srgbClr val="FFFFFF"/>
                </a:highlight>
                <a:latin typeface="Arial"/>
                <a:ea typeface="Arial"/>
                <a:cs typeface="Arial"/>
                <a:sym typeface="Arial"/>
              </a:rPr>
              <a:t>Open source, commercially usable - BSD license</a:t>
            </a:r>
            <a:endParaRPr sz="1100" b="0" i="0" u="none" strike="noStrike" cap="none">
              <a:solidFill>
                <a:srgbClr val="212529"/>
              </a:solidFill>
              <a:highlight>
                <a:srgbClr val="FFFFFF"/>
              </a:highlight>
              <a:latin typeface="Arial"/>
              <a:ea typeface="Arial"/>
              <a:cs typeface="Arial"/>
              <a:sym typeface="Arial"/>
            </a:endParaRPr>
          </a:p>
        </p:txBody>
      </p:sp>
      <p:pic>
        <p:nvPicPr>
          <p:cNvPr id="1461" name="Google Shape;1461;g15a542596b1_1_1671"/>
          <p:cNvPicPr preferRelativeResize="0"/>
          <p:nvPr/>
        </p:nvPicPr>
        <p:blipFill rotWithShape="1">
          <a:blip r:embed="rId3">
            <a:alphaModFix/>
          </a:blip>
          <a:srcRect/>
          <a:stretch/>
        </p:blipFill>
        <p:spPr>
          <a:xfrm>
            <a:off x="4667975" y="1415712"/>
            <a:ext cx="1970406" cy="2279900"/>
          </a:xfrm>
          <a:prstGeom prst="rect">
            <a:avLst/>
          </a:prstGeom>
          <a:noFill/>
          <a:ln>
            <a:noFill/>
          </a:ln>
        </p:spPr>
      </p:pic>
      <p:pic>
        <p:nvPicPr>
          <p:cNvPr id="1462" name="Google Shape;1462;g15a542596b1_1_1671"/>
          <p:cNvPicPr preferRelativeResize="0"/>
          <p:nvPr/>
        </p:nvPicPr>
        <p:blipFill rotWithShape="1">
          <a:blip r:embed="rId4">
            <a:alphaModFix/>
          </a:blip>
          <a:srcRect/>
          <a:stretch/>
        </p:blipFill>
        <p:spPr>
          <a:xfrm>
            <a:off x="6638376" y="1408450"/>
            <a:ext cx="2048425" cy="2217375"/>
          </a:xfrm>
          <a:prstGeom prst="rect">
            <a:avLst/>
          </a:prstGeom>
          <a:noFill/>
          <a:ln>
            <a:noFill/>
          </a:ln>
        </p:spPr>
      </p:pic>
      <p:pic>
        <p:nvPicPr>
          <p:cNvPr id="1463" name="Google Shape;1463;g15a542596b1_1_1671"/>
          <p:cNvPicPr preferRelativeResize="0"/>
          <p:nvPr/>
        </p:nvPicPr>
        <p:blipFill rotWithShape="1">
          <a:blip r:embed="rId5">
            <a:alphaModFix/>
          </a:blip>
          <a:srcRect/>
          <a:stretch/>
        </p:blipFill>
        <p:spPr>
          <a:xfrm>
            <a:off x="6759175" y="3891265"/>
            <a:ext cx="1927625" cy="2360410"/>
          </a:xfrm>
          <a:prstGeom prst="rect">
            <a:avLst/>
          </a:prstGeom>
          <a:noFill/>
          <a:ln>
            <a:noFill/>
          </a:ln>
        </p:spPr>
      </p:pic>
      <p:pic>
        <p:nvPicPr>
          <p:cNvPr id="1464" name="Google Shape;1464;g15a542596b1_1_1671"/>
          <p:cNvPicPr preferRelativeResize="0"/>
          <p:nvPr/>
        </p:nvPicPr>
        <p:blipFill rotWithShape="1">
          <a:blip r:embed="rId6">
            <a:alphaModFix/>
          </a:blip>
          <a:srcRect/>
          <a:stretch/>
        </p:blipFill>
        <p:spPr>
          <a:xfrm>
            <a:off x="2662900" y="3901850"/>
            <a:ext cx="2005075" cy="2339251"/>
          </a:xfrm>
          <a:prstGeom prst="rect">
            <a:avLst/>
          </a:prstGeom>
          <a:noFill/>
          <a:ln>
            <a:noFill/>
          </a:ln>
        </p:spPr>
      </p:pic>
      <p:pic>
        <p:nvPicPr>
          <p:cNvPr id="1465" name="Google Shape;1465;g15a542596b1_1_1671"/>
          <p:cNvPicPr preferRelativeResize="0"/>
          <p:nvPr/>
        </p:nvPicPr>
        <p:blipFill rotWithShape="1">
          <a:blip r:embed="rId7">
            <a:alphaModFix/>
          </a:blip>
          <a:srcRect/>
          <a:stretch/>
        </p:blipFill>
        <p:spPr>
          <a:xfrm>
            <a:off x="4754111" y="3861609"/>
            <a:ext cx="2005075" cy="2279879"/>
          </a:xfrm>
          <a:prstGeom prst="rect">
            <a:avLst/>
          </a:prstGeom>
          <a:noFill/>
          <a:ln>
            <a:noFill/>
          </a:ln>
        </p:spPr>
      </p:pic>
      <p:pic>
        <p:nvPicPr>
          <p:cNvPr id="1466" name="Google Shape;1466;g15a542596b1_1_1671"/>
          <p:cNvPicPr preferRelativeResize="0"/>
          <p:nvPr/>
        </p:nvPicPr>
        <p:blipFill rotWithShape="1">
          <a:blip r:embed="rId8">
            <a:alphaModFix/>
          </a:blip>
          <a:srcRect/>
          <a:stretch/>
        </p:blipFill>
        <p:spPr>
          <a:xfrm>
            <a:off x="2662900" y="1415700"/>
            <a:ext cx="1978476" cy="2152001"/>
          </a:xfrm>
          <a:prstGeom prst="rect">
            <a:avLst/>
          </a:prstGeom>
          <a:noFill/>
          <a:ln>
            <a:noFill/>
          </a:ln>
        </p:spPr>
      </p:pic>
      <p:sp>
        <p:nvSpPr>
          <p:cNvPr id="1467" name="Google Shape;1467;g15a542596b1_1_1671"/>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468" name="Google Shape;1468;g15a542596b1_1_1671"/>
          <p:cNvPicPr preferRelativeResize="0"/>
          <p:nvPr/>
        </p:nvPicPr>
        <p:blipFill rotWithShape="1">
          <a:blip r:embed="rId9">
            <a:alphaModFix/>
          </a:blip>
          <a:srcRect/>
          <a:stretch/>
        </p:blipFill>
        <p:spPr>
          <a:xfrm>
            <a:off x="8299763" y="652950"/>
            <a:ext cx="577824" cy="577824"/>
          </a:xfrm>
          <a:prstGeom prst="rect">
            <a:avLst/>
          </a:prstGeom>
          <a:noFill/>
          <a:ln>
            <a:noFill/>
          </a:ln>
        </p:spPr>
      </p:pic>
      <p:pic>
        <p:nvPicPr>
          <p:cNvPr id="1469" name="Google Shape;1469;g15a542596b1_1_1671"/>
          <p:cNvPicPr preferRelativeResize="0"/>
          <p:nvPr/>
        </p:nvPicPr>
        <p:blipFill rotWithShape="1">
          <a:blip r:embed="rId10">
            <a:alphaModFix/>
          </a:blip>
          <a:srcRect/>
          <a:stretch/>
        </p:blipFill>
        <p:spPr>
          <a:xfrm>
            <a:off x="8171299" y="152400"/>
            <a:ext cx="834750" cy="423300"/>
          </a:xfrm>
          <a:prstGeom prst="rect">
            <a:avLst/>
          </a:prstGeom>
          <a:noFill/>
          <a:ln>
            <a:noFill/>
          </a:ln>
        </p:spPr>
      </p:pic>
      <p:pic>
        <p:nvPicPr>
          <p:cNvPr id="1470" name="Google Shape;1470;g15a542596b1_1_1671"/>
          <p:cNvPicPr preferRelativeResize="0"/>
          <p:nvPr/>
        </p:nvPicPr>
        <p:blipFill rotWithShape="1">
          <a:blip r:embed="rId11">
            <a:alphaModFix/>
          </a:blip>
          <a:srcRect/>
          <a:stretch/>
        </p:blipFill>
        <p:spPr>
          <a:xfrm>
            <a:off x="457200" y="90950"/>
            <a:ext cx="2511900" cy="9906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1475" name="Google Shape;1475;g176a295e826_0_15"/>
          <p:cNvSpPr txBox="1">
            <a:spLocks noGrp="1"/>
          </p:cNvSpPr>
          <p:nvPr>
            <p:ph type="body" idx="1"/>
          </p:nvPr>
        </p:nvSpPr>
        <p:spPr>
          <a:xfrm>
            <a:off x="457200" y="260648"/>
            <a:ext cx="8229600" cy="63366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3344"/>
              <a:buNone/>
            </a:pP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r>
              <a:rPr lang="en-US" sz="4400"/>
              <a:t>Our experiments</a:t>
            </a:r>
            <a:endParaRPr sz="4400"/>
          </a:p>
          <a:p>
            <a:pPr marL="0" lvl="0" indent="0" algn="ctr" rtl="0">
              <a:lnSpc>
                <a:spcPct val="100000"/>
              </a:lnSpc>
              <a:spcBef>
                <a:spcPts val="0"/>
              </a:spcBef>
              <a:spcAft>
                <a:spcPts val="0"/>
              </a:spcAft>
              <a:buSzPts val="3344"/>
              <a:buNone/>
            </a:pPr>
            <a:r>
              <a:rPr lang="en-US" sz="2400" i="1">
                <a:solidFill>
                  <a:schemeClr val="dk2"/>
                </a:solidFill>
              </a:rPr>
              <a:t>Live Predictions</a:t>
            </a:r>
            <a:endParaRPr sz="4400"/>
          </a:p>
        </p:txBody>
      </p:sp>
      <p:sp>
        <p:nvSpPr>
          <p:cNvPr id="1476" name="Google Shape;1476;g176a295e826_0_15"/>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g176a295e826_0_44"/>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Dataset</a:t>
            </a:r>
            <a:endParaRPr/>
          </a:p>
          <a:p>
            <a:pPr marL="0" lvl="0" indent="0" algn="l" rtl="0">
              <a:lnSpc>
                <a:spcPct val="100000"/>
              </a:lnSpc>
              <a:spcBef>
                <a:spcPts val="0"/>
              </a:spcBef>
              <a:spcAft>
                <a:spcPts val="0"/>
              </a:spcAft>
              <a:buSzPts val="1800"/>
              <a:buNone/>
            </a:pPr>
            <a:r>
              <a:rPr lang="en-US" sz="2144"/>
              <a:t>https://modelnet.cs.princeton.edu/</a:t>
            </a:r>
            <a:endParaRPr sz="2144"/>
          </a:p>
        </p:txBody>
      </p:sp>
      <p:sp>
        <p:nvSpPr>
          <p:cNvPr id="1482" name="Google Shape;1482;g176a295e826_0_44"/>
          <p:cNvSpPr txBox="1"/>
          <p:nvPr/>
        </p:nvSpPr>
        <p:spPr>
          <a:xfrm>
            <a:off x="5305950" y="2925575"/>
            <a:ext cx="3080700" cy="10467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highlight>
                  <a:srgbClr val="FFFFFF"/>
                </a:highlight>
                <a:latin typeface="Arial"/>
                <a:ea typeface="Arial"/>
                <a:cs typeface="Arial"/>
                <a:sym typeface="Arial"/>
              </a:rPr>
              <a:t>ModelNet40 contains CAD models from the 40 categories used to train the deep network in </a:t>
            </a:r>
            <a:r>
              <a:rPr lang="en-US" sz="1400" b="0" i="0" u="none" strike="noStrike" cap="none">
                <a:solidFill>
                  <a:schemeClr val="dk1"/>
                </a:solidFill>
                <a:highlight>
                  <a:srgbClr val="FFFFFF"/>
                </a:highlight>
                <a:uFill>
                  <a:noFill/>
                </a:u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our 3D</a:t>
            </a:r>
            <a:r>
              <a:rPr lang="en-US" sz="1400" b="0" i="0" u="none" strike="noStrike" cap="none">
                <a:solidFill>
                  <a:schemeClr val="dk1"/>
                </a:solidFill>
                <a:latin typeface="Arial"/>
                <a:ea typeface="Arial"/>
                <a:cs typeface="Arial"/>
                <a:sym typeface="Arial"/>
              </a:rPr>
              <a:t> deep learning project</a:t>
            </a:r>
            <a:endParaRPr sz="1400" b="0" i="0" u="none" strike="noStrike" cap="none">
              <a:solidFill>
                <a:schemeClr val="dk1"/>
              </a:solidFill>
              <a:latin typeface="Arial"/>
              <a:ea typeface="Arial"/>
              <a:cs typeface="Arial"/>
              <a:sym typeface="Arial"/>
            </a:endParaRPr>
          </a:p>
        </p:txBody>
      </p:sp>
      <p:pic>
        <p:nvPicPr>
          <p:cNvPr id="1483" name="Google Shape;1483;g176a295e826_0_44"/>
          <p:cNvPicPr preferRelativeResize="0"/>
          <p:nvPr/>
        </p:nvPicPr>
        <p:blipFill rotWithShape="1">
          <a:blip r:embed="rId4">
            <a:alphaModFix/>
          </a:blip>
          <a:srcRect/>
          <a:stretch/>
        </p:blipFill>
        <p:spPr>
          <a:xfrm>
            <a:off x="779200" y="1659300"/>
            <a:ext cx="4205200" cy="4232425"/>
          </a:xfrm>
          <a:prstGeom prst="rect">
            <a:avLst/>
          </a:prstGeom>
          <a:noFill/>
          <a:ln>
            <a:noFill/>
          </a:ln>
        </p:spPr>
      </p:pic>
      <p:sp>
        <p:nvSpPr>
          <p:cNvPr id="1484" name="Google Shape;1484;g176a295e826_0_44"/>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485" name="Google Shape;1485;g176a295e826_0_44"/>
          <p:cNvPicPr preferRelativeResize="0"/>
          <p:nvPr/>
        </p:nvPicPr>
        <p:blipFill rotWithShape="1">
          <a:blip r:embed="rId5">
            <a:alphaModFix/>
          </a:blip>
          <a:srcRect/>
          <a:stretch/>
        </p:blipFill>
        <p:spPr>
          <a:xfrm>
            <a:off x="8299763" y="652950"/>
            <a:ext cx="577824" cy="577824"/>
          </a:xfrm>
          <a:prstGeom prst="rect">
            <a:avLst/>
          </a:prstGeom>
          <a:noFill/>
          <a:ln>
            <a:noFill/>
          </a:ln>
        </p:spPr>
      </p:pic>
      <p:pic>
        <p:nvPicPr>
          <p:cNvPr id="1486" name="Google Shape;1486;g176a295e826_0_44"/>
          <p:cNvPicPr preferRelativeResize="0"/>
          <p:nvPr/>
        </p:nvPicPr>
        <p:blipFill rotWithShape="1">
          <a:blip r:embed="rId6">
            <a:alphaModFix/>
          </a:blip>
          <a:srcRect/>
          <a:stretch/>
        </p:blipFill>
        <p:spPr>
          <a:xfrm>
            <a:off x="8171299" y="152400"/>
            <a:ext cx="834750" cy="4233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sp>
        <p:nvSpPr>
          <p:cNvPr id="1491" name="Google Shape;1491;g176a295e826_0_21"/>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Libraries</a:t>
            </a:r>
            <a:endParaRPr/>
          </a:p>
        </p:txBody>
      </p:sp>
      <p:pic>
        <p:nvPicPr>
          <p:cNvPr id="1492" name="Google Shape;1492;g176a295e826_0_21"/>
          <p:cNvPicPr preferRelativeResize="0"/>
          <p:nvPr/>
        </p:nvPicPr>
        <p:blipFill rotWithShape="1">
          <a:blip r:embed="rId3">
            <a:alphaModFix/>
          </a:blip>
          <a:srcRect/>
          <a:stretch/>
        </p:blipFill>
        <p:spPr>
          <a:xfrm>
            <a:off x="1008588" y="1628025"/>
            <a:ext cx="2266950" cy="790575"/>
          </a:xfrm>
          <a:prstGeom prst="rect">
            <a:avLst/>
          </a:prstGeom>
          <a:noFill/>
          <a:ln>
            <a:noFill/>
          </a:ln>
        </p:spPr>
      </p:pic>
      <p:pic>
        <p:nvPicPr>
          <p:cNvPr id="1493" name="Google Shape;1493;g176a295e826_0_21"/>
          <p:cNvPicPr preferRelativeResize="0"/>
          <p:nvPr/>
        </p:nvPicPr>
        <p:blipFill rotWithShape="1">
          <a:blip r:embed="rId4">
            <a:alphaModFix/>
          </a:blip>
          <a:srcRect/>
          <a:stretch/>
        </p:blipFill>
        <p:spPr>
          <a:xfrm>
            <a:off x="5023250" y="1628014"/>
            <a:ext cx="3000001" cy="670886"/>
          </a:xfrm>
          <a:prstGeom prst="rect">
            <a:avLst/>
          </a:prstGeom>
          <a:noFill/>
          <a:ln>
            <a:noFill/>
          </a:ln>
        </p:spPr>
      </p:pic>
      <p:pic>
        <p:nvPicPr>
          <p:cNvPr id="1494" name="Google Shape;1494;g176a295e826_0_21"/>
          <p:cNvPicPr preferRelativeResize="0"/>
          <p:nvPr/>
        </p:nvPicPr>
        <p:blipFill rotWithShape="1">
          <a:blip r:embed="rId5">
            <a:alphaModFix/>
          </a:blip>
          <a:srcRect/>
          <a:stretch/>
        </p:blipFill>
        <p:spPr>
          <a:xfrm>
            <a:off x="4399835" y="3169551"/>
            <a:ext cx="4623615" cy="2600775"/>
          </a:xfrm>
          <a:prstGeom prst="rect">
            <a:avLst/>
          </a:prstGeom>
          <a:noFill/>
          <a:ln>
            <a:noFill/>
          </a:ln>
        </p:spPr>
      </p:pic>
      <p:pic>
        <p:nvPicPr>
          <p:cNvPr id="1495" name="Google Shape;1495;g176a295e826_0_21"/>
          <p:cNvPicPr preferRelativeResize="0"/>
          <p:nvPr/>
        </p:nvPicPr>
        <p:blipFill rotWithShape="1">
          <a:blip r:embed="rId6">
            <a:alphaModFix/>
          </a:blip>
          <a:srcRect/>
          <a:stretch/>
        </p:blipFill>
        <p:spPr>
          <a:xfrm>
            <a:off x="841200" y="3946400"/>
            <a:ext cx="3190875" cy="1428750"/>
          </a:xfrm>
          <a:prstGeom prst="rect">
            <a:avLst/>
          </a:prstGeom>
          <a:noFill/>
          <a:ln>
            <a:noFill/>
          </a:ln>
        </p:spPr>
      </p:pic>
      <p:sp>
        <p:nvSpPr>
          <p:cNvPr id="1496" name="Google Shape;1496;g176a295e826_0_21"/>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497" name="Google Shape;1497;g176a295e826_0_21"/>
          <p:cNvPicPr preferRelativeResize="0"/>
          <p:nvPr/>
        </p:nvPicPr>
        <p:blipFill rotWithShape="1">
          <a:blip r:embed="rId7">
            <a:alphaModFix/>
          </a:blip>
          <a:srcRect/>
          <a:stretch/>
        </p:blipFill>
        <p:spPr>
          <a:xfrm>
            <a:off x="8299763" y="652950"/>
            <a:ext cx="577824" cy="577824"/>
          </a:xfrm>
          <a:prstGeom prst="rect">
            <a:avLst/>
          </a:prstGeom>
          <a:noFill/>
          <a:ln>
            <a:noFill/>
          </a:ln>
        </p:spPr>
      </p:pic>
      <p:pic>
        <p:nvPicPr>
          <p:cNvPr id="1498" name="Google Shape;1498;g176a295e826_0_21"/>
          <p:cNvPicPr preferRelativeResize="0"/>
          <p:nvPr/>
        </p:nvPicPr>
        <p:blipFill rotWithShape="1">
          <a:blip r:embed="rId8">
            <a:alphaModFix/>
          </a:blip>
          <a:srcRect/>
          <a:stretch/>
        </p:blipFill>
        <p:spPr>
          <a:xfrm>
            <a:off x="8171299" y="152400"/>
            <a:ext cx="834750" cy="4233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1503" name="Google Shape;1503;g177fd48ad78_0_36"/>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from Python to web </a:t>
            </a:r>
            <a:endParaRPr/>
          </a:p>
        </p:txBody>
      </p:sp>
      <p:pic>
        <p:nvPicPr>
          <p:cNvPr id="1504" name="Google Shape;1504;g177fd48ad78_0_36"/>
          <p:cNvPicPr preferRelativeResize="0"/>
          <p:nvPr/>
        </p:nvPicPr>
        <p:blipFill rotWithShape="1">
          <a:blip r:embed="rId3">
            <a:alphaModFix/>
          </a:blip>
          <a:srcRect/>
          <a:stretch/>
        </p:blipFill>
        <p:spPr>
          <a:xfrm>
            <a:off x="732213" y="3335375"/>
            <a:ext cx="4323225" cy="1259400"/>
          </a:xfrm>
          <a:prstGeom prst="rect">
            <a:avLst/>
          </a:prstGeom>
          <a:noFill/>
          <a:ln>
            <a:noFill/>
          </a:ln>
        </p:spPr>
      </p:pic>
      <p:pic>
        <p:nvPicPr>
          <p:cNvPr id="1505" name="Google Shape;1505;g177fd48ad78_0_36"/>
          <p:cNvPicPr preferRelativeResize="0"/>
          <p:nvPr/>
        </p:nvPicPr>
        <p:blipFill rotWithShape="1">
          <a:blip r:embed="rId4">
            <a:alphaModFix/>
          </a:blip>
          <a:srcRect/>
          <a:stretch/>
        </p:blipFill>
        <p:spPr>
          <a:xfrm>
            <a:off x="415375" y="1922300"/>
            <a:ext cx="6052575" cy="907900"/>
          </a:xfrm>
          <a:prstGeom prst="rect">
            <a:avLst/>
          </a:prstGeom>
          <a:noFill/>
          <a:ln>
            <a:noFill/>
          </a:ln>
        </p:spPr>
      </p:pic>
      <p:pic>
        <p:nvPicPr>
          <p:cNvPr id="1506" name="Google Shape;1506;g177fd48ad78_0_36"/>
          <p:cNvPicPr preferRelativeResize="0"/>
          <p:nvPr/>
        </p:nvPicPr>
        <p:blipFill rotWithShape="1">
          <a:blip r:embed="rId5">
            <a:alphaModFix/>
          </a:blip>
          <a:srcRect/>
          <a:stretch/>
        </p:blipFill>
        <p:spPr>
          <a:xfrm>
            <a:off x="6787750" y="1614200"/>
            <a:ext cx="1352550" cy="257175"/>
          </a:xfrm>
          <a:prstGeom prst="rect">
            <a:avLst/>
          </a:prstGeom>
          <a:noFill/>
          <a:ln>
            <a:noFill/>
          </a:ln>
        </p:spPr>
      </p:pic>
      <p:pic>
        <p:nvPicPr>
          <p:cNvPr id="1507" name="Google Shape;1507;g177fd48ad78_0_36"/>
          <p:cNvPicPr preferRelativeResize="0"/>
          <p:nvPr/>
        </p:nvPicPr>
        <p:blipFill rotWithShape="1">
          <a:blip r:embed="rId6">
            <a:alphaModFix/>
          </a:blip>
          <a:srcRect/>
          <a:stretch/>
        </p:blipFill>
        <p:spPr>
          <a:xfrm>
            <a:off x="6908300" y="2033350"/>
            <a:ext cx="1905000" cy="685800"/>
          </a:xfrm>
          <a:prstGeom prst="rect">
            <a:avLst/>
          </a:prstGeom>
          <a:noFill/>
          <a:ln>
            <a:noFill/>
          </a:ln>
        </p:spPr>
      </p:pic>
      <p:sp>
        <p:nvSpPr>
          <p:cNvPr id="1508" name="Google Shape;1508;g177fd48ad78_0_36"/>
          <p:cNvSpPr/>
          <p:nvPr/>
        </p:nvSpPr>
        <p:spPr>
          <a:xfrm>
            <a:off x="6817225" y="2294350"/>
            <a:ext cx="1293600" cy="4248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9" name="Google Shape;1509;g177fd48ad78_0_36"/>
          <p:cNvSpPr txBox="1"/>
          <p:nvPr/>
        </p:nvSpPr>
        <p:spPr>
          <a:xfrm>
            <a:off x="3797150" y="3335375"/>
            <a:ext cx="1128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cxnSp>
        <p:nvCxnSpPr>
          <p:cNvPr id="1510" name="Google Shape;1510;g177fd48ad78_0_36"/>
          <p:cNvCxnSpPr>
            <a:stCxn id="1508" idx="4"/>
            <a:endCxn id="1509" idx="3"/>
          </p:cNvCxnSpPr>
          <p:nvPr/>
        </p:nvCxnSpPr>
        <p:spPr>
          <a:xfrm rot="5400000">
            <a:off x="5786425" y="1857850"/>
            <a:ext cx="816300" cy="2538900"/>
          </a:xfrm>
          <a:prstGeom prst="curvedConnector2">
            <a:avLst/>
          </a:prstGeom>
          <a:noFill/>
          <a:ln w="28575" cap="flat" cmpd="sng">
            <a:solidFill>
              <a:schemeClr val="accent1"/>
            </a:solidFill>
            <a:prstDash val="solid"/>
            <a:round/>
            <a:headEnd type="none" w="sm" len="sm"/>
            <a:tailEnd type="stealth" w="med" len="med"/>
          </a:ln>
        </p:spPr>
      </p:cxnSp>
      <p:sp>
        <p:nvSpPr>
          <p:cNvPr id="1511" name="Google Shape;1511;g177fd48ad78_0_36"/>
          <p:cNvSpPr txBox="1"/>
          <p:nvPr/>
        </p:nvSpPr>
        <p:spPr>
          <a:xfrm>
            <a:off x="357488" y="1471175"/>
            <a:ext cx="2444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python </a:t>
            </a:r>
            <a:endParaRPr sz="1400" b="0" i="0" u="none" strike="noStrike" cap="none">
              <a:solidFill>
                <a:srgbClr val="000000"/>
              </a:solidFill>
              <a:latin typeface="Gill Sans"/>
              <a:ea typeface="Gill Sans"/>
              <a:cs typeface="Gill Sans"/>
              <a:sym typeface="Gill Sans"/>
            </a:endParaRPr>
          </a:p>
        </p:txBody>
      </p:sp>
      <p:pic>
        <p:nvPicPr>
          <p:cNvPr id="1512" name="Google Shape;1512;g177fd48ad78_0_36"/>
          <p:cNvPicPr preferRelativeResize="0"/>
          <p:nvPr/>
        </p:nvPicPr>
        <p:blipFill rotWithShape="1">
          <a:blip r:embed="rId7">
            <a:alphaModFix/>
          </a:blip>
          <a:srcRect/>
          <a:stretch/>
        </p:blipFill>
        <p:spPr>
          <a:xfrm>
            <a:off x="4490075" y="4121325"/>
            <a:ext cx="4323226" cy="2102516"/>
          </a:xfrm>
          <a:prstGeom prst="rect">
            <a:avLst/>
          </a:prstGeom>
          <a:noFill/>
          <a:ln>
            <a:noFill/>
          </a:ln>
        </p:spPr>
      </p:pic>
      <p:cxnSp>
        <p:nvCxnSpPr>
          <p:cNvPr id="1513" name="Google Shape;1513;g177fd48ad78_0_36"/>
          <p:cNvCxnSpPr>
            <a:stCxn id="1504" idx="2"/>
            <a:endCxn id="1512" idx="1"/>
          </p:cNvCxnSpPr>
          <p:nvPr/>
        </p:nvCxnSpPr>
        <p:spPr>
          <a:xfrm rot="-5400000" flipH="1">
            <a:off x="3403076" y="4085525"/>
            <a:ext cx="577800" cy="1596300"/>
          </a:xfrm>
          <a:prstGeom prst="curvedConnector2">
            <a:avLst/>
          </a:prstGeom>
          <a:noFill/>
          <a:ln w="28575" cap="flat" cmpd="sng">
            <a:solidFill>
              <a:schemeClr val="accent1"/>
            </a:solidFill>
            <a:prstDash val="solid"/>
            <a:round/>
            <a:headEnd type="none" w="sm" len="sm"/>
            <a:tailEnd type="stealth" w="med" len="med"/>
          </a:ln>
        </p:spPr>
      </p:cxnSp>
      <p:sp>
        <p:nvSpPr>
          <p:cNvPr id="1514" name="Google Shape;1514;g177fd48ad78_0_36"/>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515" name="Google Shape;1515;g177fd48ad78_0_36"/>
          <p:cNvPicPr preferRelativeResize="0"/>
          <p:nvPr/>
        </p:nvPicPr>
        <p:blipFill rotWithShape="1">
          <a:blip r:embed="rId8">
            <a:alphaModFix/>
          </a:blip>
          <a:srcRect/>
          <a:stretch/>
        </p:blipFill>
        <p:spPr>
          <a:xfrm>
            <a:off x="8299763" y="652950"/>
            <a:ext cx="577824" cy="577824"/>
          </a:xfrm>
          <a:prstGeom prst="rect">
            <a:avLst/>
          </a:prstGeom>
          <a:noFill/>
          <a:ln>
            <a:noFill/>
          </a:ln>
        </p:spPr>
      </p:pic>
      <p:pic>
        <p:nvPicPr>
          <p:cNvPr id="1516" name="Google Shape;1516;g177fd48ad78_0_36"/>
          <p:cNvPicPr preferRelativeResize="0"/>
          <p:nvPr/>
        </p:nvPicPr>
        <p:blipFill rotWithShape="1">
          <a:blip r:embed="rId9">
            <a:alphaModFix/>
          </a:blip>
          <a:srcRect/>
          <a:stretch/>
        </p:blipFill>
        <p:spPr>
          <a:xfrm>
            <a:off x="8171299" y="152400"/>
            <a:ext cx="834750" cy="423300"/>
          </a:xfrm>
          <a:prstGeom prst="rect">
            <a:avLst/>
          </a:prstGeom>
          <a:noFill/>
          <a:ln>
            <a:noFill/>
          </a:ln>
        </p:spPr>
      </p:pic>
      <p:sp>
        <p:nvSpPr>
          <p:cNvPr id="1517" name="Google Shape;1517;g177fd48ad78_0_36"/>
          <p:cNvSpPr txBox="1"/>
          <p:nvPr/>
        </p:nvSpPr>
        <p:spPr>
          <a:xfrm>
            <a:off x="457188" y="2882688"/>
            <a:ext cx="2444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js file</a:t>
            </a:r>
            <a:endParaRPr sz="1400" b="0" i="0" u="none" strike="noStrike" cap="none">
              <a:solidFill>
                <a:srgbClr val="000000"/>
              </a:solidFill>
              <a:latin typeface="Gill Sans"/>
              <a:ea typeface="Gill Sans"/>
              <a:cs typeface="Gill Sans"/>
              <a:sym typeface="Gill San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1522" name="Google Shape;1522;g176a295e826_0_117"/>
          <p:cNvSpPr txBox="1">
            <a:spLocks noGrp="1"/>
          </p:cNvSpPr>
          <p:nvPr>
            <p:ph type="title"/>
          </p:nvPr>
        </p:nvSpPr>
        <p:spPr>
          <a:xfrm>
            <a:off x="457200" y="152400"/>
            <a:ext cx="7638300" cy="990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990"/>
              <a:buNone/>
            </a:pPr>
            <a:r>
              <a:rPr lang="en-US"/>
              <a:t>Our Demo webpage </a:t>
            </a:r>
            <a:r>
              <a:rPr lang="en-US" sz="1879"/>
              <a:t>https://medialab.hmu.gr/minipages/3DRtree/LowPolyRoom/</a:t>
            </a:r>
            <a:endParaRPr sz="1879"/>
          </a:p>
        </p:txBody>
      </p:sp>
      <p:sp>
        <p:nvSpPr>
          <p:cNvPr id="1523" name="Google Shape;1523;g176a295e826_0_117"/>
          <p:cNvSpPr txBox="1"/>
          <p:nvPr/>
        </p:nvSpPr>
        <p:spPr>
          <a:xfrm>
            <a:off x="786900" y="1617325"/>
            <a:ext cx="17802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Seminar </a:t>
            </a:r>
            <a:r>
              <a:rPr lang="en-US" sz="1400" b="0" i="0" u="none" strike="noStrike" cap="none">
                <a:solidFill>
                  <a:schemeClr val="dk1"/>
                </a:solidFill>
                <a:latin typeface="Gill Sans"/>
                <a:ea typeface="Gill Sans"/>
                <a:cs typeface="Gill Sans"/>
                <a:sym typeface="Gill Sans"/>
              </a:rPr>
              <a:t>information</a:t>
            </a:r>
            <a:endParaRPr sz="1400" b="0" i="0" u="none" strike="noStrike" cap="none">
              <a:solidFill>
                <a:srgbClr val="000000"/>
              </a:solidFill>
              <a:latin typeface="Gill Sans"/>
              <a:ea typeface="Gill Sans"/>
              <a:cs typeface="Gill Sans"/>
              <a:sym typeface="Gill Sans"/>
            </a:endParaRPr>
          </a:p>
        </p:txBody>
      </p:sp>
      <p:sp>
        <p:nvSpPr>
          <p:cNvPr id="1524" name="Google Shape;1524;g176a295e826_0_117"/>
          <p:cNvSpPr txBox="1"/>
          <p:nvPr/>
        </p:nvSpPr>
        <p:spPr>
          <a:xfrm>
            <a:off x="3447800" y="1725025"/>
            <a:ext cx="2457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cxnSp>
        <p:nvCxnSpPr>
          <p:cNvPr id="1525" name="Google Shape;1525;g176a295e826_0_117"/>
          <p:cNvCxnSpPr>
            <a:stCxn id="1524" idx="1"/>
            <a:endCxn id="1523" idx="2"/>
          </p:cNvCxnSpPr>
          <p:nvPr/>
        </p:nvCxnSpPr>
        <p:spPr>
          <a:xfrm flipH="1">
            <a:off x="1676900" y="1925125"/>
            <a:ext cx="1770900" cy="92400"/>
          </a:xfrm>
          <a:prstGeom prst="curvedConnector4">
            <a:avLst>
              <a:gd name="adj1" fmla="val 24866"/>
              <a:gd name="adj2" fmla="val 357711"/>
            </a:avLst>
          </a:prstGeom>
          <a:noFill/>
          <a:ln w="9525" cap="flat" cmpd="sng">
            <a:solidFill>
              <a:schemeClr val="accent2"/>
            </a:solidFill>
            <a:prstDash val="solid"/>
            <a:round/>
            <a:headEnd type="stealth" w="med" len="med"/>
            <a:tailEnd type="none" w="sm" len="sm"/>
          </a:ln>
        </p:spPr>
      </p:cxnSp>
      <p:sp>
        <p:nvSpPr>
          <p:cNvPr id="1526" name="Google Shape;1526;g176a295e826_0_117"/>
          <p:cNvSpPr txBox="1"/>
          <p:nvPr/>
        </p:nvSpPr>
        <p:spPr>
          <a:xfrm>
            <a:off x="605650" y="2783313"/>
            <a:ext cx="19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Gill Sans"/>
                <a:ea typeface="Gill Sans"/>
                <a:cs typeface="Gill Sans"/>
                <a:sym typeface="Gill Sans"/>
              </a:rPr>
              <a:t> Paper information</a:t>
            </a:r>
            <a:endParaRPr sz="1400" b="0" i="0" u="none" strike="noStrike" cap="none">
              <a:solidFill>
                <a:srgbClr val="000000"/>
              </a:solidFill>
              <a:latin typeface="Arial"/>
              <a:ea typeface="Arial"/>
              <a:cs typeface="Arial"/>
              <a:sym typeface="Arial"/>
            </a:endParaRPr>
          </a:p>
        </p:txBody>
      </p:sp>
      <p:sp>
        <p:nvSpPr>
          <p:cNvPr id="1527" name="Google Shape;1527;g176a295e826_0_117"/>
          <p:cNvSpPr txBox="1"/>
          <p:nvPr/>
        </p:nvSpPr>
        <p:spPr>
          <a:xfrm>
            <a:off x="3447800" y="2783325"/>
            <a:ext cx="4122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cxnSp>
        <p:nvCxnSpPr>
          <p:cNvPr id="1528" name="Google Shape;1528;g176a295e826_0_117"/>
          <p:cNvCxnSpPr>
            <a:stCxn id="1526" idx="2"/>
            <a:endCxn id="1527" idx="1"/>
          </p:cNvCxnSpPr>
          <p:nvPr/>
        </p:nvCxnSpPr>
        <p:spPr>
          <a:xfrm rot="-5400000">
            <a:off x="2404450" y="2140263"/>
            <a:ext cx="200100" cy="1886400"/>
          </a:xfrm>
          <a:prstGeom prst="curvedConnector4">
            <a:avLst>
              <a:gd name="adj1" fmla="val -119003"/>
              <a:gd name="adj2" fmla="val 75333"/>
            </a:avLst>
          </a:prstGeom>
          <a:noFill/>
          <a:ln w="9525" cap="flat" cmpd="sng">
            <a:solidFill>
              <a:schemeClr val="accent2"/>
            </a:solidFill>
            <a:prstDash val="solid"/>
            <a:round/>
            <a:headEnd type="none" w="sm" len="sm"/>
            <a:tailEnd type="stealth" w="med" len="med"/>
          </a:ln>
        </p:spPr>
      </p:cxnSp>
      <p:sp>
        <p:nvSpPr>
          <p:cNvPr id="1529" name="Google Shape;1529;g176a295e826_0_117"/>
          <p:cNvSpPr txBox="1"/>
          <p:nvPr/>
        </p:nvSpPr>
        <p:spPr>
          <a:xfrm>
            <a:off x="395350" y="4237675"/>
            <a:ext cx="2331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3D scenes for live prediction  </a:t>
            </a:r>
            <a:endParaRPr sz="1400" b="0" i="0" u="none" strike="noStrike" cap="none">
              <a:solidFill>
                <a:srgbClr val="000000"/>
              </a:solidFill>
              <a:latin typeface="Gill Sans"/>
              <a:ea typeface="Gill Sans"/>
              <a:cs typeface="Gill Sans"/>
              <a:sym typeface="Gill Sans"/>
            </a:endParaRPr>
          </a:p>
        </p:txBody>
      </p:sp>
      <p:cxnSp>
        <p:nvCxnSpPr>
          <p:cNvPr id="1530" name="Google Shape;1530;g176a295e826_0_117"/>
          <p:cNvCxnSpPr>
            <a:stCxn id="1529" idx="2"/>
            <a:endCxn id="1531" idx="1"/>
          </p:cNvCxnSpPr>
          <p:nvPr/>
        </p:nvCxnSpPr>
        <p:spPr>
          <a:xfrm rot="-5400000">
            <a:off x="2404450" y="3594625"/>
            <a:ext cx="200100" cy="1886400"/>
          </a:xfrm>
          <a:prstGeom prst="curvedConnector4">
            <a:avLst>
              <a:gd name="adj1" fmla="val -119003"/>
              <a:gd name="adj2" fmla="val 80907"/>
            </a:avLst>
          </a:prstGeom>
          <a:noFill/>
          <a:ln w="9525" cap="flat" cmpd="sng">
            <a:solidFill>
              <a:schemeClr val="accent2"/>
            </a:solidFill>
            <a:prstDash val="solid"/>
            <a:round/>
            <a:headEnd type="none" w="sm" len="sm"/>
            <a:tailEnd type="stealth" w="med" len="med"/>
          </a:ln>
        </p:spPr>
      </p:cxnSp>
      <p:sp>
        <p:nvSpPr>
          <p:cNvPr id="1531" name="Google Shape;1531;g176a295e826_0_117"/>
          <p:cNvSpPr txBox="1"/>
          <p:nvPr/>
        </p:nvSpPr>
        <p:spPr>
          <a:xfrm>
            <a:off x="3447800" y="4237675"/>
            <a:ext cx="3820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pic>
        <p:nvPicPr>
          <p:cNvPr id="1532" name="Google Shape;1532;g176a295e826_0_117"/>
          <p:cNvPicPr preferRelativeResize="0"/>
          <p:nvPr/>
        </p:nvPicPr>
        <p:blipFill rotWithShape="1">
          <a:blip r:embed="rId3">
            <a:alphaModFix/>
          </a:blip>
          <a:srcRect/>
          <a:stretch/>
        </p:blipFill>
        <p:spPr>
          <a:xfrm>
            <a:off x="3447800" y="1193150"/>
            <a:ext cx="5177974" cy="5131149"/>
          </a:xfrm>
          <a:prstGeom prst="rect">
            <a:avLst/>
          </a:prstGeom>
          <a:noFill/>
          <a:ln>
            <a:noFill/>
          </a:ln>
        </p:spPr>
      </p:pic>
      <p:sp>
        <p:nvSpPr>
          <p:cNvPr id="1533" name="Google Shape;1533;g176a295e826_0_117"/>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534" name="Google Shape;1534;g176a295e826_0_117"/>
          <p:cNvPicPr preferRelativeResize="0"/>
          <p:nvPr/>
        </p:nvPicPr>
        <p:blipFill rotWithShape="1">
          <a:blip r:embed="rId4">
            <a:alphaModFix/>
          </a:blip>
          <a:srcRect/>
          <a:stretch/>
        </p:blipFill>
        <p:spPr>
          <a:xfrm>
            <a:off x="8299763" y="652950"/>
            <a:ext cx="577824" cy="577824"/>
          </a:xfrm>
          <a:prstGeom prst="rect">
            <a:avLst/>
          </a:prstGeom>
          <a:noFill/>
          <a:ln>
            <a:noFill/>
          </a:ln>
        </p:spPr>
      </p:pic>
      <p:pic>
        <p:nvPicPr>
          <p:cNvPr id="1535" name="Google Shape;1535;g176a295e826_0_117"/>
          <p:cNvPicPr preferRelativeResize="0"/>
          <p:nvPr/>
        </p:nvPicPr>
        <p:blipFill rotWithShape="1">
          <a:blip r:embed="rId5">
            <a:alphaModFix/>
          </a:blip>
          <a:srcRect/>
          <a:stretch/>
        </p:blipFill>
        <p:spPr>
          <a:xfrm>
            <a:off x="8171299" y="152400"/>
            <a:ext cx="834750" cy="423300"/>
          </a:xfrm>
          <a:prstGeom prst="rect">
            <a:avLst/>
          </a:prstGeom>
          <a:noFill/>
          <a:ln>
            <a:noFill/>
          </a:ln>
        </p:spPr>
      </p:pic>
      <p:sp>
        <p:nvSpPr>
          <p:cNvPr id="1536" name="Google Shape;1536;g176a295e826_0_117"/>
          <p:cNvSpPr txBox="1"/>
          <p:nvPr/>
        </p:nvSpPr>
        <p:spPr>
          <a:xfrm>
            <a:off x="1978675" y="5453875"/>
            <a:ext cx="14913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Runs Better with Mozilla Firefox</a:t>
            </a:r>
            <a:endParaRPr sz="1400" b="0" i="0" u="none" strike="noStrike" cap="none">
              <a:solidFill>
                <a:srgbClr val="000000"/>
              </a:solidFill>
              <a:latin typeface="Gill Sans"/>
              <a:ea typeface="Gill Sans"/>
              <a:cs typeface="Gill Sans"/>
              <a:sym typeface="Gill Sans"/>
            </a:endParaRPr>
          </a:p>
        </p:txBody>
      </p:sp>
      <p:pic>
        <p:nvPicPr>
          <p:cNvPr id="1537" name="Google Shape;1537;g176a295e826_0_117"/>
          <p:cNvPicPr preferRelativeResize="0"/>
          <p:nvPr/>
        </p:nvPicPr>
        <p:blipFill rotWithShape="1">
          <a:blip r:embed="rId6">
            <a:alphaModFix/>
          </a:blip>
          <a:srcRect/>
          <a:stretch/>
        </p:blipFill>
        <p:spPr>
          <a:xfrm>
            <a:off x="1143923" y="5262102"/>
            <a:ext cx="834750" cy="83475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g177fd48ad78_0_14"/>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ct val="62500"/>
              <a:buNone/>
            </a:pPr>
            <a:r>
              <a:rPr lang="en-US"/>
              <a:t>Our Demo webpage </a:t>
            </a:r>
            <a:r>
              <a:rPr lang="en-US" sz="1879"/>
              <a:t>https://medialab.hmu.gr/minipages/3DRtree/LowPolyRoom/</a:t>
            </a:r>
            <a:endParaRPr/>
          </a:p>
        </p:txBody>
      </p:sp>
      <p:pic>
        <p:nvPicPr>
          <p:cNvPr id="1543" name="Google Shape;1543;g177fd48ad78_0_14"/>
          <p:cNvPicPr preferRelativeResize="0"/>
          <p:nvPr/>
        </p:nvPicPr>
        <p:blipFill rotWithShape="1">
          <a:blip r:embed="rId3">
            <a:alphaModFix/>
          </a:blip>
          <a:srcRect/>
          <a:stretch/>
        </p:blipFill>
        <p:spPr>
          <a:xfrm>
            <a:off x="300925" y="1218225"/>
            <a:ext cx="5671824" cy="5122676"/>
          </a:xfrm>
          <a:prstGeom prst="rect">
            <a:avLst/>
          </a:prstGeom>
          <a:noFill/>
          <a:ln>
            <a:noFill/>
          </a:ln>
        </p:spPr>
      </p:pic>
      <p:sp>
        <p:nvSpPr>
          <p:cNvPr id="1544" name="Google Shape;1544;g177fd48ad78_0_14"/>
          <p:cNvSpPr txBox="1"/>
          <p:nvPr/>
        </p:nvSpPr>
        <p:spPr>
          <a:xfrm>
            <a:off x="6958400" y="2202975"/>
            <a:ext cx="18180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General information about the scene</a:t>
            </a:r>
            <a:endParaRPr sz="1400" b="0" i="0" u="none" strike="noStrike" cap="none">
              <a:solidFill>
                <a:srgbClr val="000000"/>
              </a:solidFill>
              <a:latin typeface="Gill Sans"/>
              <a:ea typeface="Gill Sans"/>
              <a:cs typeface="Gill Sans"/>
              <a:sym typeface="Gill Sans"/>
            </a:endParaRPr>
          </a:p>
        </p:txBody>
      </p:sp>
      <p:sp>
        <p:nvSpPr>
          <p:cNvPr id="1545" name="Google Shape;1545;g177fd48ad78_0_14"/>
          <p:cNvSpPr txBox="1"/>
          <p:nvPr/>
        </p:nvSpPr>
        <p:spPr>
          <a:xfrm>
            <a:off x="6920900" y="3429000"/>
            <a:ext cx="1893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3D scene</a:t>
            </a:r>
            <a:endParaRPr sz="1400" b="0" i="0" u="none" strike="noStrike" cap="none">
              <a:solidFill>
                <a:srgbClr val="000000"/>
              </a:solidFill>
              <a:latin typeface="Gill Sans"/>
              <a:ea typeface="Gill Sans"/>
              <a:cs typeface="Gill Sans"/>
              <a:sym typeface="Gill Sans"/>
            </a:endParaRPr>
          </a:p>
        </p:txBody>
      </p:sp>
      <p:sp>
        <p:nvSpPr>
          <p:cNvPr id="1546" name="Google Shape;1546;g177fd48ad78_0_14"/>
          <p:cNvSpPr txBox="1"/>
          <p:nvPr/>
        </p:nvSpPr>
        <p:spPr>
          <a:xfrm>
            <a:off x="6920900" y="4881600"/>
            <a:ext cx="18930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Bounding box &amp; Network’s prediction</a:t>
            </a:r>
            <a:endParaRPr sz="1400" b="0" i="0" u="none" strike="noStrike" cap="none">
              <a:solidFill>
                <a:srgbClr val="000000"/>
              </a:solidFill>
              <a:latin typeface="Gill Sans"/>
              <a:ea typeface="Gill Sans"/>
              <a:cs typeface="Gill Sans"/>
              <a:sym typeface="Gill Sans"/>
            </a:endParaRPr>
          </a:p>
        </p:txBody>
      </p:sp>
      <p:sp>
        <p:nvSpPr>
          <p:cNvPr id="1547" name="Google Shape;1547;g177fd48ad78_0_14"/>
          <p:cNvSpPr txBox="1"/>
          <p:nvPr/>
        </p:nvSpPr>
        <p:spPr>
          <a:xfrm>
            <a:off x="717025" y="5374275"/>
            <a:ext cx="5175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1548" name="Google Shape;1548;g177fd48ad78_0_14"/>
          <p:cNvSpPr txBox="1"/>
          <p:nvPr/>
        </p:nvSpPr>
        <p:spPr>
          <a:xfrm>
            <a:off x="526575" y="3429000"/>
            <a:ext cx="4576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1549" name="Google Shape;1549;g177fd48ad78_0_14"/>
          <p:cNvSpPr txBox="1"/>
          <p:nvPr/>
        </p:nvSpPr>
        <p:spPr>
          <a:xfrm>
            <a:off x="2331975" y="1922000"/>
            <a:ext cx="3560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cxnSp>
        <p:nvCxnSpPr>
          <p:cNvPr id="1550" name="Google Shape;1550;g177fd48ad78_0_14"/>
          <p:cNvCxnSpPr>
            <a:stCxn id="1546" idx="1"/>
            <a:endCxn id="1547" idx="3"/>
          </p:cNvCxnSpPr>
          <p:nvPr/>
        </p:nvCxnSpPr>
        <p:spPr>
          <a:xfrm flipH="1">
            <a:off x="5892500" y="5189400"/>
            <a:ext cx="1028400" cy="384900"/>
          </a:xfrm>
          <a:prstGeom prst="straightConnector1">
            <a:avLst/>
          </a:prstGeom>
          <a:noFill/>
          <a:ln w="9525" cap="flat" cmpd="sng">
            <a:solidFill>
              <a:schemeClr val="accent2"/>
            </a:solidFill>
            <a:prstDash val="solid"/>
            <a:round/>
            <a:headEnd type="none" w="sm" len="sm"/>
            <a:tailEnd type="stealth" w="med" len="med"/>
          </a:ln>
        </p:spPr>
      </p:cxnSp>
      <p:cxnSp>
        <p:nvCxnSpPr>
          <p:cNvPr id="1551" name="Google Shape;1551;g177fd48ad78_0_14"/>
          <p:cNvCxnSpPr>
            <a:stCxn id="1545" idx="1"/>
            <a:endCxn id="1548" idx="3"/>
          </p:cNvCxnSpPr>
          <p:nvPr/>
        </p:nvCxnSpPr>
        <p:spPr>
          <a:xfrm rot="10800000">
            <a:off x="5102900" y="3629100"/>
            <a:ext cx="1818000" cy="0"/>
          </a:xfrm>
          <a:prstGeom prst="straightConnector1">
            <a:avLst/>
          </a:prstGeom>
          <a:noFill/>
          <a:ln w="9525" cap="flat" cmpd="sng">
            <a:solidFill>
              <a:schemeClr val="accent2"/>
            </a:solidFill>
            <a:prstDash val="solid"/>
            <a:round/>
            <a:headEnd type="none" w="sm" len="sm"/>
            <a:tailEnd type="triangle" w="med" len="med"/>
          </a:ln>
        </p:spPr>
      </p:cxnSp>
      <p:cxnSp>
        <p:nvCxnSpPr>
          <p:cNvPr id="1552" name="Google Shape;1552;g177fd48ad78_0_14"/>
          <p:cNvCxnSpPr>
            <a:stCxn id="1544" idx="1"/>
            <a:endCxn id="1549" idx="3"/>
          </p:cNvCxnSpPr>
          <p:nvPr/>
        </p:nvCxnSpPr>
        <p:spPr>
          <a:xfrm rot="10800000">
            <a:off x="5892800" y="2121975"/>
            <a:ext cx="1065600" cy="388800"/>
          </a:xfrm>
          <a:prstGeom prst="straightConnector1">
            <a:avLst/>
          </a:prstGeom>
          <a:noFill/>
          <a:ln w="9525" cap="flat" cmpd="sng">
            <a:solidFill>
              <a:schemeClr val="accent2"/>
            </a:solidFill>
            <a:prstDash val="solid"/>
            <a:round/>
            <a:headEnd type="none" w="sm" len="sm"/>
            <a:tailEnd type="triangle" w="med" len="med"/>
          </a:ln>
        </p:spPr>
      </p:cxnSp>
      <p:sp>
        <p:nvSpPr>
          <p:cNvPr id="1553" name="Google Shape;1553;g177fd48ad78_0_14"/>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554" name="Google Shape;1554;g177fd48ad78_0_14"/>
          <p:cNvPicPr preferRelativeResize="0"/>
          <p:nvPr/>
        </p:nvPicPr>
        <p:blipFill rotWithShape="1">
          <a:blip r:embed="rId4">
            <a:alphaModFix/>
          </a:blip>
          <a:srcRect/>
          <a:stretch/>
        </p:blipFill>
        <p:spPr>
          <a:xfrm>
            <a:off x="8299763" y="652950"/>
            <a:ext cx="577824" cy="577824"/>
          </a:xfrm>
          <a:prstGeom prst="rect">
            <a:avLst/>
          </a:prstGeom>
          <a:noFill/>
          <a:ln>
            <a:noFill/>
          </a:ln>
        </p:spPr>
      </p:pic>
      <p:pic>
        <p:nvPicPr>
          <p:cNvPr id="1555" name="Google Shape;1555;g177fd48ad78_0_14"/>
          <p:cNvPicPr preferRelativeResize="0"/>
          <p:nvPr/>
        </p:nvPicPr>
        <p:blipFill rotWithShape="1">
          <a:blip r:embed="rId5">
            <a:alphaModFix/>
          </a:blip>
          <a:srcRect/>
          <a:stretch/>
        </p:blipFill>
        <p:spPr>
          <a:xfrm>
            <a:off x="8171299" y="152400"/>
            <a:ext cx="834750" cy="4233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0" name="Google Shape;1560;g176a295e826_0_127"/>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ct val="62500"/>
              <a:buNone/>
            </a:pPr>
            <a:r>
              <a:rPr lang="en-US"/>
              <a:t>Our Demo webpage </a:t>
            </a:r>
            <a:r>
              <a:rPr lang="en-US" sz="1879"/>
              <a:t>https://medialab.hmu.gr/minipages/3DRtree/LowPolyRoom/</a:t>
            </a:r>
            <a:endParaRPr/>
          </a:p>
        </p:txBody>
      </p:sp>
      <p:pic>
        <p:nvPicPr>
          <p:cNvPr id="1561" name="Google Shape;1561;g176a295e826_0_127"/>
          <p:cNvPicPr preferRelativeResize="0"/>
          <p:nvPr/>
        </p:nvPicPr>
        <p:blipFill rotWithShape="1">
          <a:blip r:embed="rId3">
            <a:alphaModFix/>
          </a:blip>
          <a:srcRect/>
          <a:stretch/>
        </p:blipFill>
        <p:spPr>
          <a:xfrm>
            <a:off x="388463" y="1215087"/>
            <a:ext cx="8367076" cy="5040075"/>
          </a:xfrm>
          <a:prstGeom prst="rect">
            <a:avLst/>
          </a:prstGeom>
          <a:noFill/>
          <a:ln>
            <a:noFill/>
          </a:ln>
        </p:spPr>
      </p:pic>
      <p:sp>
        <p:nvSpPr>
          <p:cNvPr id="1562" name="Google Shape;1562;g176a295e826_0_127"/>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1563" name="Google Shape;1563;g176a295e826_0_127"/>
          <p:cNvPicPr preferRelativeResize="0"/>
          <p:nvPr/>
        </p:nvPicPr>
        <p:blipFill rotWithShape="1">
          <a:blip r:embed="rId4">
            <a:alphaModFix/>
          </a:blip>
          <a:srcRect/>
          <a:stretch/>
        </p:blipFill>
        <p:spPr>
          <a:xfrm>
            <a:off x="8299763" y="652950"/>
            <a:ext cx="577824" cy="577824"/>
          </a:xfrm>
          <a:prstGeom prst="rect">
            <a:avLst/>
          </a:prstGeom>
          <a:noFill/>
          <a:ln>
            <a:noFill/>
          </a:ln>
        </p:spPr>
      </p:pic>
      <p:pic>
        <p:nvPicPr>
          <p:cNvPr id="1564" name="Google Shape;1564;g176a295e826_0_127"/>
          <p:cNvPicPr preferRelativeResize="0"/>
          <p:nvPr/>
        </p:nvPicPr>
        <p:blipFill rotWithShape="1">
          <a:blip r:embed="rId5">
            <a:alphaModFix/>
          </a:blip>
          <a:srcRect/>
          <a:stretch/>
        </p:blipFill>
        <p:spPr>
          <a:xfrm>
            <a:off x="8171299" y="152400"/>
            <a:ext cx="834750" cy="423300"/>
          </a:xfrm>
          <a:prstGeom prst="rect">
            <a:avLst/>
          </a:prstGeom>
          <a:noFill/>
          <a:ln>
            <a:noFill/>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2800" dirty="0" smtClean="0"/>
              <a:t>Our Demo webpage </a:t>
            </a:r>
            <a:r>
              <a:rPr lang="en-US" sz="2000" dirty="0" smtClean="0"/>
              <a:t>https://medialab.hmu.gr/minipages/3DRtree/LowPolyRoom/</a:t>
            </a:r>
            <a:endParaRPr lang="el-GR" sz="2000" dirty="0"/>
          </a:p>
        </p:txBody>
      </p:sp>
      <p:pic>
        <p:nvPicPr>
          <p:cNvPr id="5" name="2022-10-27 10-55-15.mp4">
            <a:hlinkClick r:id="" action="ppaction://media"/>
          </p:cNvPr>
          <p:cNvPicPr>
            <a:picLocks noRot="1" noChangeAspect="1"/>
          </p:cNvPicPr>
          <p:nvPr>
            <a:videoFile r:link="rId1"/>
          </p:nvPr>
        </p:nvPicPr>
        <p:blipFill>
          <a:blip r:embed="rId3"/>
          <a:stretch>
            <a:fillRect/>
          </a:stretch>
        </p:blipFill>
        <p:spPr>
          <a:xfrm>
            <a:off x="1434957" y="1448655"/>
            <a:ext cx="6150795" cy="46130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578" name="Google Shape;1578;g171778d2d2c_0_72"/>
          <p:cNvSpPr txBox="1">
            <a:spLocks noGrp="1"/>
          </p:cNvSpPr>
          <p:nvPr>
            <p:ph type="body" idx="1"/>
          </p:nvPr>
        </p:nvSpPr>
        <p:spPr>
          <a:xfrm>
            <a:off x="457200" y="260648"/>
            <a:ext cx="8229600" cy="63366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3344"/>
              <a:buNone/>
            </a:pP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endParaRPr sz="4400"/>
          </a:p>
          <a:p>
            <a:pPr marL="0" lvl="0" indent="0" algn="ctr" rtl="0">
              <a:lnSpc>
                <a:spcPct val="100000"/>
              </a:lnSpc>
              <a:spcBef>
                <a:spcPts val="0"/>
              </a:spcBef>
              <a:spcAft>
                <a:spcPts val="0"/>
              </a:spcAft>
              <a:buSzPts val="3344"/>
              <a:buNone/>
            </a:pPr>
            <a:r>
              <a:rPr lang="en-US" sz="4400">
                <a:solidFill>
                  <a:schemeClr val="dk1"/>
                </a:solidFill>
                <a:latin typeface="Gill Sans"/>
                <a:ea typeface="Gill Sans"/>
                <a:cs typeface="Gill Sans"/>
                <a:sym typeface="Gill Sans"/>
              </a:rPr>
              <a:t/>
            </a:r>
            <a:br>
              <a:rPr lang="en-US" sz="4400">
                <a:solidFill>
                  <a:schemeClr val="dk1"/>
                </a:solidFill>
                <a:latin typeface="Gill Sans"/>
                <a:ea typeface="Gill Sans"/>
                <a:cs typeface="Gill Sans"/>
                <a:sym typeface="Gill Sans"/>
              </a:rPr>
            </a:br>
            <a:endParaRPr sz="4400">
              <a:solidFill>
                <a:schemeClr val="dk1"/>
              </a:solidFill>
              <a:latin typeface="Gill Sans"/>
              <a:ea typeface="Gill Sans"/>
              <a:cs typeface="Gill Sans"/>
              <a:sym typeface="Gill Sans"/>
            </a:endParaRPr>
          </a:p>
          <a:p>
            <a:pPr marL="0" lvl="0" indent="0" algn="ctr" rtl="0">
              <a:lnSpc>
                <a:spcPct val="100000"/>
              </a:lnSpc>
              <a:spcBef>
                <a:spcPts val="0"/>
              </a:spcBef>
              <a:spcAft>
                <a:spcPts val="0"/>
              </a:spcAft>
              <a:buSzPts val="3344"/>
              <a:buNone/>
            </a:pPr>
            <a:endParaRPr sz="2800"/>
          </a:p>
          <a:p>
            <a:pPr marL="0" lvl="0" indent="0" algn="ctr" rtl="0">
              <a:lnSpc>
                <a:spcPct val="100000"/>
              </a:lnSpc>
              <a:spcBef>
                <a:spcPts val="0"/>
              </a:spcBef>
              <a:spcAft>
                <a:spcPts val="0"/>
              </a:spcAft>
              <a:buSzPts val="3344"/>
              <a:buNone/>
            </a:pPr>
            <a:r>
              <a:rPr lang="en-US" sz="4400"/>
              <a:t>Thank you!</a:t>
            </a:r>
            <a:endParaRPr sz="4400"/>
          </a:p>
        </p:txBody>
      </p:sp>
      <p:pic>
        <p:nvPicPr>
          <p:cNvPr id="1579" name="Google Shape;1579;g171778d2d2c_0_72"/>
          <p:cNvPicPr preferRelativeResize="0"/>
          <p:nvPr/>
        </p:nvPicPr>
        <p:blipFill rotWithShape="1">
          <a:blip r:embed="rId3">
            <a:alphaModFix/>
          </a:blip>
          <a:srcRect/>
          <a:stretch/>
        </p:blipFill>
        <p:spPr>
          <a:xfrm>
            <a:off x="5513100" y="1086025"/>
            <a:ext cx="2630050" cy="1333700"/>
          </a:xfrm>
          <a:prstGeom prst="rect">
            <a:avLst/>
          </a:prstGeom>
          <a:noFill/>
          <a:ln>
            <a:noFill/>
          </a:ln>
        </p:spPr>
      </p:pic>
      <p:pic>
        <p:nvPicPr>
          <p:cNvPr id="1580" name="Google Shape;1580;g171778d2d2c_0_72"/>
          <p:cNvPicPr preferRelativeResize="0"/>
          <p:nvPr/>
        </p:nvPicPr>
        <p:blipFill rotWithShape="1">
          <a:blip r:embed="rId4">
            <a:alphaModFix/>
          </a:blip>
          <a:srcRect/>
          <a:stretch/>
        </p:blipFill>
        <p:spPr>
          <a:xfrm>
            <a:off x="1219200" y="687600"/>
            <a:ext cx="1907651" cy="1907651"/>
          </a:xfrm>
          <a:prstGeom prst="rect">
            <a:avLst/>
          </a:prstGeom>
          <a:noFill/>
          <a:ln>
            <a:noFill/>
          </a:ln>
        </p:spPr>
      </p:pic>
      <p:sp>
        <p:nvSpPr>
          <p:cNvPr id="1581" name="Google Shape;1581;g171778d2d2c_0_72"/>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1" indent="0" algn="l" rtl="0">
              <a:lnSpc>
                <a:spcPct val="100000"/>
              </a:lnSpc>
              <a:spcBef>
                <a:spcPts val="0"/>
              </a:spcBef>
              <a:spcAft>
                <a:spcPts val="0"/>
              </a:spcAft>
              <a:buSzPts val="1400"/>
              <a:buNone/>
            </a:pPr>
            <a:r>
              <a:rPr lang="en-US" sz="3200">
                <a:latin typeface="Bookman Old Style"/>
                <a:ea typeface="Bookman Old Style"/>
                <a:cs typeface="Bookman Old Style"/>
                <a:sym typeface="Bookman Old Style"/>
              </a:rPr>
              <a:t>Neural Networks (</a:t>
            </a:r>
            <a:r>
              <a:rPr lang="en-US" sz="2900">
                <a:latin typeface="Bookman Old Style"/>
                <a:ea typeface="Bookman Old Style"/>
                <a:cs typeface="Bookman Old Style"/>
                <a:sym typeface="Bookman Old Style"/>
              </a:rPr>
              <a:t>non-deep structure</a:t>
            </a:r>
            <a:r>
              <a:rPr lang="en-US" sz="3200">
                <a:latin typeface="Bookman Old Style"/>
                <a:ea typeface="Bookman Old Style"/>
                <a:cs typeface="Bookman Old Style"/>
                <a:sym typeface="Bookman Old Style"/>
              </a:rPr>
              <a:t>)</a:t>
            </a:r>
            <a:endParaRPr sz="3200">
              <a:latin typeface="Bookman Old Style"/>
              <a:ea typeface="Bookman Old Style"/>
              <a:cs typeface="Bookman Old Style"/>
              <a:sym typeface="Bookman Old Style"/>
            </a:endParaRPr>
          </a:p>
        </p:txBody>
      </p:sp>
      <p:sp>
        <p:nvSpPr>
          <p:cNvPr id="299" name="Google Shape;299;p4"/>
          <p:cNvSpPr/>
          <p:nvPr/>
        </p:nvSpPr>
        <p:spPr>
          <a:xfrm>
            <a:off x="1211800" y="1987200"/>
            <a:ext cx="492600" cy="492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00" name="Google Shape;300;p4"/>
          <p:cNvSpPr/>
          <p:nvPr/>
        </p:nvSpPr>
        <p:spPr>
          <a:xfrm>
            <a:off x="1211800" y="2645000"/>
            <a:ext cx="492600" cy="492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01" name="Google Shape;301;p4"/>
          <p:cNvSpPr/>
          <p:nvPr/>
        </p:nvSpPr>
        <p:spPr>
          <a:xfrm>
            <a:off x="2292800" y="2266950"/>
            <a:ext cx="492600" cy="492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4"/>
          <p:cNvSpPr/>
          <p:nvPr/>
        </p:nvSpPr>
        <p:spPr>
          <a:xfrm>
            <a:off x="3312950" y="2266950"/>
            <a:ext cx="492600" cy="492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03" name="Google Shape;303;p4"/>
          <p:cNvCxnSpPr>
            <a:stCxn id="299" idx="6"/>
            <a:endCxn id="301" idx="2"/>
          </p:cNvCxnSpPr>
          <p:nvPr/>
        </p:nvCxnSpPr>
        <p:spPr>
          <a:xfrm>
            <a:off x="1704400" y="2233500"/>
            <a:ext cx="588300" cy="279900"/>
          </a:xfrm>
          <a:prstGeom prst="straightConnector1">
            <a:avLst/>
          </a:prstGeom>
          <a:noFill/>
          <a:ln w="9525" cap="flat" cmpd="sng">
            <a:solidFill>
              <a:schemeClr val="dk2"/>
            </a:solidFill>
            <a:prstDash val="solid"/>
            <a:round/>
            <a:headEnd type="none" w="sm" len="sm"/>
            <a:tailEnd type="triangle" w="med" len="med"/>
          </a:ln>
        </p:spPr>
      </p:cxnSp>
      <p:cxnSp>
        <p:nvCxnSpPr>
          <p:cNvPr id="304" name="Google Shape;304;p4"/>
          <p:cNvCxnSpPr>
            <a:stCxn id="300" idx="6"/>
            <a:endCxn id="301" idx="2"/>
          </p:cNvCxnSpPr>
          <p:nvPr/>
        </p:nvCxnSpPr>
        <p:spPr>
          <a:xfrm rot="10800000" flipH="1">
            <a:off x="1704400" y="2513300"/>
            <a:ext cx="588300" cy="378000"/>
          </a:xfrm>
          <a:prstGeom prst="straightConnector1">
            <a:avLst/>
          </a:prstGeom>
          <a:noFill/>
          <a:ln w="9525" cap="flat" cmpd="sng">
            <a:solidFill>
              <a:schemeClr val="dk2"/>
            </a:solidFill>
            <a:prstDash val="solid"/>
            <a:round/>
            <a:headEnd type="none" w="sm" len="sm"/>
            <a:tailEnd type="triangle" w="med" len="med"/>
          </a:ln>
        </p:spPr>
      </p:cxnSp>
      <p:cxnSp>
        <p:nvCxnSpPr>
          <p:cNvPr id="305" name="Google Shape;305;p4"/>
          <p:cNvCxnSpPr>
            <a:stCxn id="301" idx="6"/>
            <a:endCxn id="302" idx="2"/>
          </p:cNvCxnSpPr>
          <p:nvPr/>
        </p:nvCxnSpPr>
        <p:spPr>
          <a:xfrm>
            <a:off x="2785400" y="2513250"/>
            <a:ext cx="527700" cy="0"/>
          </a:xfrm>
          <a:prstGeom prst="straightConnector1">
            <a:avLst/>
          </a:prstGeom>
          <a:noFill/>
          <a:ln w="9525" cap="flat" cmpd="sng">
            <a:solidFill>
              <a:schemeClr val="dk2"/>
            </a:solidFill>
            <a:prstDash val="solid"/>
            <a:round/>
            <a:headEnd type="none" w="sm" len="sm"/>
            <a:tailEnd type="triangle" w="med" len="med"/>
          </a:ln>
        </p:spPr>
      </p:cxnSp>
      <p:sp>
        <p:nvSpPr>
          <p:cNvPr id="306" name="Google Shape;306;p4"/>
          <p:cNvSpPr txBox="1"/>
          <p:nvPr/>
        </p:nvSpPr>
        <p:spPr>
          <a:xfrm>
            <a:off x="945400" y="1569100"/>
            <a:ext cx="1025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Input Layer</a:t>
            </a:r>
            <a:endParaRPr sz="1400" b="0" i="0" u="none" strike="noStrike" cap="none">
              <a:solidFill>
                <a:srgbClr val="000000"/>
              </a:solidFill>
              <a:latin typeface="Gill Sans"/>
              <a:ea typeface="Gill Sans"/>
              <a:cs typeface="Gill Sans"/>
              <a:sym typeface="Gill Sans"/>
            </a:endParaRPr>
          </a:p>
        </p:txBody>
      </p:sp>
      <p:sp>
        <p:nvSpPr>
          <p:cNvPr id="307" name="Google Shape;307;p4"/>
          <p:cNvSpPr txBox="1"/>
          <p:nvPr/>
        </p:nvSpPr>
        <p:spPr>
          <a:xfrm>
            <a:off x="1899650" y="1866750"/>
            <a:ext cx="114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Hidden Layer</a:t>
            </a:r>
            <a:endParaRPr sz="1400" b="0" i="0" u="none" strike="noStrike" cap="none">
              <a:solidFill>
                <a:srgbClr val="000000"/>
              </a:solidFill>
              <a:latin typeface="Gill Sans"/>
              <a:ea typeface="Gill Sans"/>
              <a:cs typeface="Gill Sans"/>
              <a:sym typeface="Gill Sans"/>
            </a:endParaRPr>
          </a:p>
        </p:txBody>
      </p:sp>
      <p:sp>
        <p:nvSpPr>
          <p:cNvPr id="308" name="Google Shape;308;p4"/>
          <p:cNvSpPr txBox="1"/>
          <p:nvPr/>
        </p:nvSpPr>
        <p:spPr>
          <a:xfrm>
            <a:off x="3046550" y="1866750"/>
            <a:ext cx="1227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Output Layer</a:t>
            </a:r>
            <a:endParaRPr sz="1400" b="0" i="0" u="none" strike="noStrike" cap="none">
              <a:solidFill>
                <a:srgbClr val="000000"/>
              </a:solidFill>
              <a:latin typeface="Gill Sans"/>
              <a:ea typeface="Gill Sans"/>
              <a:cs typeface="Gill Sans"/>
              <a:sym typeface="Gill Sans"/>
            </a:endParaRPr>
          </a:p>
        </p:txBody>
      </p:sp>
      <p:sp>
        <p:nvSpPr>
          <p:cNvPr id="309" name="Google Shape;309;p4"/>
          <p:cNvSpPr/>
          <p:nvPr/>
        </p:nvSpPr>
        <p:spPr>
          <a:xfrm>
            <a:off x="1162575" y="4118767"/>
            <a:ext cx="492600" cy="4797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10" name="Google Shape;310;p4"/>
          <p:cNvSpPr/>
          <p:nvPr/>
        </p:nvSpPr>
        <p:spPr>
          <a:xfrm>
            <a:off x="1187975" y="4804543"/>
            <a:ext cx="492600" cy="4797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11" name="Google Shape;311;p4"/>
          <p:cNvSpPr/>
          <p:nvPr/>
        </p:nvSpPr>
        <p:spPr>
          <a:xfrm>
            <a:off x="2238450" y="3991499"/>
            <a:ext cx="492600" cy="4797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4"/>
          <p:cNvSpPr/>
          <p:nvPr/>
        </p:nvSpPr>
        <p:spPr>
          <a:xfrm>
            <a:off x="3385475" y="4544639"/>
            <a:ext cx="492600" cy="4797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13" name="Google Shape;313;p4"/>
          <p:cNvCxnSpPr>
            <a:stCxn id="309" idx="6"/>
            <a:endCxn id="311" idx="2"/>
          </p:cNvCxnSpPr>
          <p:nvPr/>
        </p:nvCxnSpPr>
        <p:spPr>
          <a:xfrm rot="10800000" flipH="1">
            <a:off x="1655175" y="4231417"/>
            <a:ext cx="583200" cy="127200"/>
          </a:xfrm>
          <a:prstGeom prst="straightConnector1">
            <a:avLst/>
          </a:prstGeom>
          <a:noFill/>
          <a:ln w="9525" cap="flat" cmpd="sng">
            <a:solidFill>
              <a:schemeClr val="dk2"/>
            </a:solidFill>
            <a:prstDash val="solid"/>
            <a:round/>
            <a:headEnd type="none" w="sm" len="sm"/>
            <a:tailEnd type="triangle" w="med" len="med"/>
          </a:ln>
        </p:spPr>
      </p:cxnSp>
      <p:cxnSp>
        <p:nvCxnSpPr>
          <p:cNvPr id="314" name="Google Shape;314;p4"/>
          <p:cNvCxnSpPr>
            <a:stCxn id="310" idx="6"/>
            <a:endCxn id="311" idx="2"/>
          </p:cNvCxnSpPr>
          <p:nvPr/>
        </p:nvCxnSpPr>
        <p:spPr>
          <a:xfrm rot="10800000" flipH="1">
            <a:off x="1680575" y="4231393"/>
            <a:ext cx="558000" cy="813000"/>
          </a:xfrm>
          <a:prstGeom prst="straightConnector1">
            <a:avLst/>
          </a:prstGeom>
          <a:noFill/>
          <a:ln w="9525" cap="flat" cmpd="sng">
            <a:solidFill>
              <a:schemeClr val="dk2"/>
            </a:solidFill>
            <a:prstDash val="solid"/>
            <a:round/>
            <a:headEnd type="none" w="sm" len="sm"/>
            <a:tailEnd type="triangle" w="med" len="med"/>
          </a:ln>
        </p:spPr>
      </p:cxnSp>
      <p:cxnSp>
        <p:nvCxnSpPr>
          <p:cNvPr id="315" name="Google Shape;315;p4"/>
          <p:cNvCxnSpPr>
            <a:stCxn id="311" idx="6"/>
            <a:endCxn id="312" idx="2"/>
          </p:cNvCxnSpPr>
          <p:nvPr/>
        </p:nvCxnSpPr>
        <p:spPr>
          <a:xfrm>
            <a:off x="2731050" y="4231349"/>
            <a:ext cx="654300" cy="553200"/>
          </a:xfrm>
          <a:prstGeom prst="straightConnector1">
            <a:avLst/>
          </a:prstGeom>
          <a:noFill/>
          <a:ln w="9525" cap="flat" cmpd="sng">
            <a:solidFill>
              <a:schemeClr val="dk2"/>
            </a:solidFill>
            <a:prstDash val="solid"/>
            <a:round/>
            <a:headEnd type="none" w="sm" len="sm"/>
            <a:tailEnd type="triangle" w="med" len="med"/>
          </a:ln>
        </p:spPr>
      </p:cxnSp>
      <p:sp>
        <p:nvSpPr>
          <p:cNvPr id="316" name="Google Shape;316;p4"/>
          <p:cNvSpPr/>
          <p:nvPr/>
        </p:nvSpPr>
        <p:spPr>
          <a:xfrm>
            <a:off x="2238325" y="4574466"/>
            <a:ext cx="492600" cy="4797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17" name="Google Shape;317;p4"/>
          <p:cNvCxnSpPr>
            <a:stCxn id="309" idx="6"/>
            <a:endCxn id="316" idx="2"/>
          </p:cNvCxnSpPr>
          <p:nvPr/>
        </p:nvCxnSpPr>
        <p:spPr>
          <a:xfrm>
            <a:off x="1655175" y="4358617"/>
            <a:ext cx="583200" cy="455700"/>
          </a:xfrm>
          <a:prstGeom prst="straightConnector1">
            <a:avLst/>
          </a:prstGeom>
          <a:noFill/>
          <a:ln w="9525" cap="flat" cmpd="sng">
            <a:solidFill>
              <a:schemeClr val="dk2"/>
            </a:solidFill>
            <a:prstDash val="solid"/>
            <a:round/>
            <a:headEnd type="none" w="sm" len="sm"/>
            <a:tailEnd type="triangle" w="med" len="med"/>
          </a:ln>
        </p:spPr>
      </p:cxnSp>
      <p:cxnSp>
        <p:nvCxnSpPr>
          <p:cNvPr id="318" name="Google Shape;318;p4"/>
          <p:cNvCxnSpPr>
            <a:stCxn id="310" idx="6"/>
            <a:endCxn id="316" idx="2"/>
          </p:cNvCxnSpPr>
          <p:nvPr/>
        </p:nvCxnSpPr>
        <p:spPr>
          <a:xfrm rot="10800000" flipH="1">
            <a:off x="1680575" y="4814293"/>
            <a:ext cx="557700" cy="230100"/>
          </a:xfrm>
          <a:prstGeom prst="straightConnector1">
            <a:avLst/>
          </a:prstGeom>
          <a:noFill/>
          <a:ln w="9525" cap="flat" cmpd="sng">
            <a:solidFill>
              <a:schemeClr val="dk2"/>
            </a:solidFill>
            <a:prstDash val="solid"/>
            <a:round/>
            <a:headEnd type="none" w="sm" len="sm"/>
            <a:tailEnd type="triangle" w="med" len="med"/>
          </a:ln>
        </p:spPr>
      </p:cxnSp>
      <p:cxnSp>
        <p:nvCxnSpPr>
          <p:cNvPr id="319" name="Google Shape;319;p4"/>
          <p:cNvCxnSpPr>
            <a:stCxn id="316" idx="6"/>
            <a:endCxn id="312" idx="2"/>
          </p:cNvCxnSpPr>
          <p:nvPr/>
        </p:nvCxnSpPr>
        <p:spPr>
          <a:xfrm rot="10800000" flipH="1">
            <a:off x="2730925" y="4784616"/>
            <a:ext cx="654600" cy="29700"/>
          </a:xfrm>
          <a:prstGeom prst="straightConnector1">
            <a:avLst/>
          </a:prstGeom>
          <a:noFill/>
          <a:ln w="9525" cap="flat" cmpd="sng">
            <a:solidFill>
              <a:schemeClr val="dk2"/>
            </a:solidFill>
            <a:prstDash val="solid"/>
            <a:round/>
            <a:headEnd type="none" w="sm" len="sm"/>
            <a:tailEnd type="triangle" w="med" len="med"/>
          </a:ln>
        </p:spPr>
      </p:cxnSp>
      <p:sp>
        <p:nvSpPr>
          <p:cNvPr id="320" name="Google Shape;320;p4"/>
          <p:cNvSpPr txBox="1"/>
          <p:nvPr/>
        </p:nvSpPr>
        <p:spPr>
          <a:xfrm>
            <a:off x="945400" y="3556764"/>
            <a:ext cx="1025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Input Layer</a:t>
            </a:r>
            <a:endParaRPr sz="1400" b="0" i="0" u="none" strike="noStrike" cap="none">
              <a:solidFill>
                <a:srgbClr val="000000"/>
              </a:solidFill>
              <a:latin typeface="Gill Sans"/>
              <a:ea typeface="Gill Sans"/>
              <a:cs typeface="Gill Sans"/>
              <a:sym typeface="Gill Sans"/>
            </a:endParaRPr>
          </a:p>
        </p:txBody>
      </p:sp>
      <p:sp>
        <p:nvSpPr>
          <p:cNvPr id="321" name="Google Shape;321;p4"/>
          <p:cNvSpPr txBox="1"/>
          <p:nvPr/>
        </p:nvSpPr>
        <p:spPr>
          <a:xfrm>
            <a:off x="2063700" y="3528350"/>
            <a:ext cx="114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Hidden Layer</a:t>
            </a:r>
            <a:endParaRPr sz="1400" b="0" i="0" u="none" strike="noStrike" cap="none">
              <a:solidFill>
                <a:srgbClr val="000000"/>
              </a:solidFill>
              <a:latin typeface="Gill Sans"/>
              <a:ea typeface="Gill Sans"/>
              <a:cs typeface="Gill Sans"/>
              <a:sym typeface="Gill Sans"/>
            </a:endParaRPr>
          </a:p>
        </p:txBody>
      </p:sp>
      <p:sp>
        <p:nvSpPr>
          <p:cNvPr id="322" name="Google Shape;322;p4"/>
          <p:cNvSpPr txBox="1"/>
          <p:nvPr/>
        </p:nvSpPr>
        <p:spPr>
          <a:xfrm>
            <a:off x="3130700" y="3979216"/>
            <a:ext cx="1227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Output Layer</a:t>
            </a:r>
            <a:endParaRPr sz="1400" b="0" i="0" u="none" strike="noStrike" cap="none">
              <a:solidFill>
                <a:srgbClr val="000000"/>
              </a:solidFill>
              <a:latin typeface="Gill Sans"/>
              <a:ea typeface="Gill Sans"/>
              <a:cs typeface="Gill Sans"/>
              <a:sym typeface="Gill Sans"/>
            </a:endParaRPr>
          </a:p>
        </p:txBody>
      </p:sp>
      <p:sp>
        <p:nvSpPr>
          <p:cNvPr id="323" name="Google Shape;323;p4"/>
          <p:cNvSpPr txBox="1"/>
          <p:nvPr/>
        </p:nvSpPr>
        <p:spPr>
          <a:xfrm>
            <a:off x="5616600" y="2150250"/>
            <a:ext cx="17253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Gill Sans"/>
                <a:ea typeface="Gill Sans"/>
                <a:cs typeface="Gill Sans"/>
                <a:sym typeface="Gill Sans"/>
              </a:rPr>
              <a:t>Simplest Version </a:t>
            </a:r>
            <a:endParaRPr sz="1700" b="0" i="0" u="none" strike="noStrike" cap="none">
              <a:solidFill>
                <a:srgbClr val="000000"/>
              </a:solidFill>
              <a:latin typeface="Gill Sans"/>
              <a:ea typeface="Gill Sans"/>
              <a:cs typeface="Gill Sans"/>
              <a:sym typeface="Gill Sans"/>
            </a:endParaRPr>
          </a:p>
        </p:txBody>
      </p:sp>
      <p:sp>
        <p:nvSpPr>
          <p:cNvPr id="324" name="Google Shape;324;p4"/>
          <p:cNvSpPr txBox="1"/>
          <p:nvPr/>
        </p:nvSpPr>
        <p:spPr>
          <a:xfrm>
            <a:off x="5365800" y="4791350"/>
            <a:ext cx="22269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Gill Sans"/>
                <a:ea typeface="Gill Sans"/>
                <a:cs typeface="Gill Sans"/>
                <a:sym typeface="Gill Sans"/>
              </a:rPr>
              <a:t>More complex version </a:t>
            </a:r>
            <a:endParaRPr sz="1700" b="0" i="0" u="none" strike="noStrike" cap="none">
              <a:solidFill>
                <a:srgbClr val="000000"/>
              </a:solidFill>
              <a:latin typeface="Gill Sans"/>
              <a:ea typeface="Gill Sans"/>
              <a:cs typeface="Gill Sans"/>
              <a:sym typeface="Gill Sans"/>
            </a:endParaRPr>
          </a:p>
        </p:txBody>
      </p:sp>
      <p:sp>
        <p:nvSpPr>
          <p:cNvPr id="325" name="Google Shape;325;p4"/>
          <p:cNvSpPr/>
          <p:nvPr/>
        </p:nvSpPr>
        <p:spPr>
          <a:xfrm>
            <a:off x="1223450" y="5557995"/>
            <a:ext cx="492600" cy="4797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26" name="Google Shape;326;p4"/>
          <p:cNvSpPr/>
          <p:nvPr/>
        </p:nvSpPr>
        <p:spPr>
          <a:xfrm>
            <a:off x="2238450" y="5750174"/>
            <a:ext cx="492600" cy="4797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4"/>
          <p:cNvSpPr/>
          <p:nvPr/>
        </p:nvSpPr>
        <p:spPr>
          <a:xfrm>
            <a:off x="2238450" y="5157420"/>
            <a:ext cx="492600" cy="4797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4"/>
          <p:cNvSpPr/>
          <p:nvPr/>
        </p:nvSpPr>
        <p:spPr>
          <a:xfrm>
            <a:off x="3401900" y="5200078"/>
            <a:ext cx="492600" cy="4797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29" name="Google Shape;329;p4"/>
          <p:cNvCxnSpPr>
            <a:stCxn id="325" idx="6"/>
            <a:endCxn id="311" idx="2"/>
          </p:cNvCxnSpPr>
          <p:nvPr/>
        </p:nvCxnSpPr>
        <p:spPr>
          <a:xfrm rot="10800000" flipH="1">
            <a:off x="1716050" y="4231245"/>
            <a:ext cx="522300" cy="1566600"/>
          </a:xfrm>
          <a:prstGeom prst="straightConnector1">
            <a:avLst/>
          </a:prstGeom>
          <a:noFill/>
          <a:ln w="9525" cap="flat" cmpd="sng">
            <a:solidFill>
              <a:schemeClr val="dk2"/>
            </a:solidFill>
            <a:prstDash val="solid"/>
            <a:round/>
            <a:headEnd type="none" w="sm" len="sm"/>
            <a:tailEnd type="triangle" w="med" len="med"/>
          </a:ln>
        </p:spPr>
      </p:cxnSp>
      <p:cxnSp>
        <p:nvCxnSpPr>
          <p:cNvPr id="330" name="Google Shape;330;p4"/>
          <p:cNvCxnSpPr>
            <a:stCxn id="309" idx="6"/>
            <a:endCxn id="327" idx="2"/>
          </p:cNvCxnSpPr>
          <p:nvPr/>
        </p:nvCxnSpPr>
        <p:spPr>
          <a:xfrm>
            <a:off x="1655175" y="4358617"/>
            <a:ext cx="583200" cy="1038600"/>
          </a:xfrm>
          <a:prstGeom prst="straightConnector1">
            <a:avLst/>
          </a:prstGeom>
          <a:noFill/>
          <a:ln w="9525" cap="flat" cmpd="sng">
            <a:solidFill>
              <a:schemeClr val="dk2"/>
            </a:solidFill>
            <a:prstDash val="solid"/>
            <a:round/>
            <a:headEnd type="none" w="sm" len="sm"/>
            <a:tailEnd type="triangle" w="med" len="med"/>
          </a:ln>
        </p:spPr>
      </p:cxnSp>
      <p:cxnSp>
        <p:nvCxnSpPr>
          <p:cNvPr id="331" name="Google Shape;331;p4"/>
          <p:cNvCxnSpPr>
            <a:stCxn id="309" idx="6"/>
            <a:endCxn id="326" idx="2"/>
          </p:cNvCxnSpPr>
          <p:nvPr/>
        </p:nvCxnSpPr>
        <p:spPr>
          <a:xfrm>
            <a:off x="1655175" y="4358617"/>
            <a:ext cx="583200" cy="1631400"/>
          </a:xfrm>
          <a:prstGeom prst="straightConnector1">
            <a:avLst/>
          </a:prstGeom>
          <a:noFill/>
          <a:ln w="9525" cap="flat" cmpd="sng">
            <a:solidFill>
              <a:schemeClr val="dk2"/>
            </a:solidFill>
            <a:prstDash val="solid"/>
            <a:round/>
            <a:headEnd type="none" w="sm" len="sm"/>
            <a:tailEnd type="triangle" w="med" len="med"/>
          </a:ln>
        </p:spPr>
      </p:cxnSp>
      <p:cxnSp>
        <p:nvCxnSpPr>
          <p:cNvPr id="332" name="Google Shape;332;p4"/>
          <p:cNvCxnSpPr>
            <a:endCxn id="327" idx="2"/>
          </p:cNvCxnSpPr>
          <p:nvPr/>
        </p:nvCxnSpPr>
        <p:spPr>
          <a:xfrm>
            <a:off x="1716150" y="4984170"/>
            <a:ext cx="522300" cy="413100"/>
          </a:xfrm>
          <a:prstGeom prst="straightConnector1">
            <a:avLst/>
          </a:prstGeom>
          <a:noFill/>
          <a:ln w="9525" cap="flat" cmpd="sng">
            <a:solidFill>
              <a:schemeClr val="dk2"/>
            </a:solidFill>
            <a:prstDash val="solid"/>
            <a:round/>
            <a:headEnd type="none" w="sm" len="sm"/>
            <a:tailEnd type="triangle" w="med" len="med"/>
          </a:ln>
        </p:spPr>
      </p:cxnSp>
      <p:cxnSp>
        <p:nvCxnSpPr>
          <p:cNvPr id="333" name="Google Shape;333;p4"/>
          <p:cNvCxnSpPr>
            <a:stCxn id="310" idx="6"/>
            <a:endCxn id="326" idx="2"/>
          </p:cNvCxnSpPr>
          <p:nvPr/>
        </p:nvCxnSpPr>
        <p:spPr>
          <a:xfrm>
            <a:off x="1680575" y="5044393"/>
            <a:ext cx="558000" cy="945600"/>
          </a:xfrm>
          <a:prstGeom prst="straightConnector1">
            <a:avLst/>
          </a:prstGeom>
          <a:noFill/>
          <a:ln w="9525" cap="flat" cmpd="sng">
            <a:solidFill>
              <a:schemeClr val="dk2"/>
            </a:solidFill>
            <a:prstDash val="solid"/>
            <a:round/>
            <a:headEnd type="none" w="sm" len="sm"/>
            <a:tailEnd type="triangle" w="med" len="med"/>
          </a:ln>
        </p:spPr>
      </p:cxnSp>
      <p:cxnSp>
        <p:nvCxnSpPr>
          <p:cNvPr id="334" name="Google Shape;334;p4"/>
          <p:cNvCxnSpPr>
            <a:stCxn id="325" idx="6"/>
            <a:endCxn id="316" idx="2"/>
          </p:cNvCxnSpPr>
          <p:nvPr/>
        </p:nvCxnSpPr>
        <p:spPr>
          <a:xfrm rot="10800000" flipH="1">
            <a:off x="1716050" y="4814445"/>
            <a:ext cx="522300" cy="983400"/>
          </a:xfrm>
          <a:prstGeom prst="straightConnector1">
            <a:avLst/>
          </a:prstGeom>
          <a:noFill/>
          <a:ln w="9525" cap="flat" cmpd="sng">
            <a:solidFill>
              <a:schemeClr val="dk2"/>
            </a:solidFill>
            <a:prstDash val="solid"/>
            <a:round/>
            <a:headEnd type="none" w="sm" len="sm"/>
            <a:tailEnd type="triangle" w="med" len="med"/>
          </a:ln>
        </p:spPr>
      </p:cxnSp>
      <p:cxnSp>
        <p:nvCxnSpPr>
          <p:cNvPr id="335" name="Google Shape;335;p4"/>
          <p:cNvCxnSpPr>
            <a:stCxn id="325" idx="6"/>
            <a:endCxn id="327" idx="2"/>
          </p:cNvCxnSpPr>
          <p:nvPr/>
        </p:nvCxnSpPr>
        <p:spPr>
          <a:xfrm rot="10800000" flipH="1">
            <a:off x="1716050" y="5397345"/>
            <a:ext cx="522300" cy="400500"/>
          </a:xfrm>
          <a:prstGeom prst="straightConnector1">
            <a:avLst/>
          </a:prstGeom>
          <a:noFill/>
          <a:ln w="9525" cap="flat" cmpd="sng">
            <a:solidFill>
              <a:schemeClr val="dk2"/>
            </a:solidFill>
            <a:prstDash val="solid"/>
            <a:round/>
            <a:headEnd type="none" w="sm" len="sm"/>
            <a:tailEnd type="triangle" w="med" len="med"/>
          </a:ln>
        </p:spPr>
      </p:cxnSp>
      <p:cxnSp>
        <p:nvCxnSpPr>
          <p:cNvPr id="336" name="Google Shape;336;p4"/>
          <p:cNvCxnSpPr>
            <a:stCxn id="325" idx="6"/>
            <a:endCxn id="326" idx="2"/>
          </p:cNvCxnSpPr>
          <p:nvPr/>
        </p:nvCxnSpPr>
        <p:spPr>
          <a:xfrm>
            <a:off x="1716050" y="5797845"/>
            <a:ext cx="522300" cy="192300"/>
          </a:xfrm>
          <a:prstGeom prst="straightConnector1">
            <a:avLst/>
          </a:prstGeom>
          <a:noFill/>
          <a:ln w="9525" cap="flat" cmpd="sng">
            <a:solidFill>
              <a:schemeClr val="dk2"/>
            </a:solidFill>
            <a:prstDash val="solid"/>
            <a:round/>
            <a:headEnd type="none" w="sm" len="sm"/>
            <a:tailEnd type="triangle" w="med" len="med"/>
          </a:ln>
        </p:spPr>
      </p:cxnSp>
      <p:cxnSp>
        <p:nvCxnSpPr>
          <p:cNvPr id="337" name="Google Shape;337;p4"/>
          <p:cNvCxnSpPr>
            <a:stCxn id="311" idx="6"/>
            <a:endCxn id="328" idx="2"/>
          </p:cNvCxnSpPr>
          <p:nvPr/>
        </p:nvCxnSpPr>
        <p:spPr>
          <a:xfrm>
            <a:off x="2731050" y="4231349"/>
            <a:ext cx="670800" cy="1208700"/>
          </a:xfrm>
          <a:prstGeom prst="straightConnector1">
            <a:avLst/>
          </a:prstGeom>
          <a:noFill/>
          <a:ln w="9525" cap="flat" cmpd="sng">
            <a:solidFill>
              <a:schemeClr val="dk2"/>
            </a:solidFill>
            <a:prstDash val="solid"/>
            <a:round/>
            <a:headEnd type="none" w="sm" len="sm"/>
            <a:tailEnd type="triangle" w="med" len="med"/>
          </a:ln>
        </p:spPr>
      </p:cxnSp>
      <p:cxnSp>
        <p:nvCxnSpPr>
          <p:cNvPr id="338" name="Google Shape;338;p4"/>
          <p:cNvCxnSpPr>
            <a:stCxn id="316" idx="6"/>
            <a:endCxn id="328" idx="2"/>
          </p:cNvCxnSpPr>
          <p:nvPr/>
        </p:nvCxnSpPr>
        <p:spPr>
          <a:xfrm>
            <a:off x="2730925" y="4814316"/>
            <a:ext cx="671100" cy="625500"/>
          </a:xfrm>
          <a:prstGeom prst="straightConnector1">
            <a:avLst/>
          </a:prstGeom>
          <a:noFill/>
          <a:ln w="9525" cap="flat" cmpd="sng">
            <a:solidFill>
              <a:schemeClr val="dk2"/>
            </a:solidFill>
            <a:prstDash val="solid"/>
            <a:round/>
            <a:headEnd type="none" w="sm" len="sm"/>
            <a:tailEnd type="triangle" w="med" len="med"/>
          </a:ln>
        </p:spPr>
      </p:cxnSp>
      <p:cxnSp>
        <p:nvCxnSpPr>
          <p:cNvPr id="339" name="Google Shape;339;p4"/>
          <p:cNvCxnSpPr>
            <a:stCxn id="327" idx="6"/>
            <a:endCxn id="328" idx="2"/>
          </p:cNvCxnSpPr>
          <p:nvPr/>
        </p:nvCxnSpPr>
        <p:spPr>
          <a:xfrm>
            <a:off x="2731050" y="5397270"/>
            <a:ext cx="670800" cy="42600"/>
          </a:xfrm>
          <a:prstGeom prst="straightConnector1">
            <a:avLst/>
          </a:prstGeom>
          <a:noFill/>
          <a:ln w="9525" cap="flat" cmpd="sng">
            <a:solidFill>
              <a:schemeClr val="dk2"/>
            </a:solidFill>
            <a:prstDash val="solid"/>
            <a:round/>
            <a:headEnd type="none" w="sm" len="sm"/>
            <a:tailEnd type="triangle" w="med" len="med"/>
          </a:ln>
        </p:spPr>
      </p:cxnSp>
      <p:cxnSp>
        <p:nvCxnSpPr>
          <p:cNvPr id="340" name="Google Shape;340;p4"/>
          <p:cNvCxnSpPr>
            <a:stCxn id="326" idx="6"/>
            <a:endCxn id="328" idx="2"/>
          </p:cNvCxnSpPr>
          <p:nvPr/>
        </p:nvCxnSpPr>
        <p:spPr>
          <a:xfrm rot="10800000" flipH="1">
            <a:off x="2731050" y="5439824"/>
            <a:ext cx="670800" cy="550200"/>
          </a:xfrm>
          <a:prstGeom prst="straightConnector1">
            <a:avLst/>
          </a:prstGeom>
          <a:noFill/>
          <a:ln w="9525" cap="flat" cmpd="sng">
            <a:solidFill>
              <a:schemeClr val="dk2"/>
            </a:solidFill>
            <a:prstDash val="solid"/>
            <a:round/>
            <a:headEnd type="none" w="sm" len="sm"/>
            <a:tailEnd type="triangle" w="med" len="med"/>
          </a:ln>
        </p:spPr>
      </p:cxnSp>
      <p:cxnSp>
        <p:nvCxnSpPr>
          <p:cNvPr id="341" name="Google Shape;341;p4"/>
          <p:cNvCxnSpPr>
            <a:stCxn id="326" idx="6"/>
            <a:endCxn id="312" idx="2"/>
          </p:cNvCxnSpPr>
          <p:nvPr/>
        </p:nvCxnSpPr>
        <p:spPr>
          <a:xfrm rot="10800000" flipH="1">
            <a:off x="2731050" y="4784624"/>
            <a:ext cx="654300" cy="1205400"/>
          </a:xfrm>
          <a:prstGeom prst="straightConnector1">
            <a:avLst/>
          </a:prstGeom>
          <a:noFill/>
          <a:ln w="9525" cap="flat" cmpd="sng">
            <a:solidFill>
              <a:schemeClr val="dk2"/>
            </a:solidFill>
            <a:prstDash val="solid"/>
            <a:round/>
            <a:headEnd type="none" w="sm" len="sm"/>
            <a:tailEnd type="triangle" w="med" len="med"/>
          </a:ln>
        </p:spPr>
      </p:cxnSp>
      <p:cxnSp>
        <p:nvCxnSpPr>
          <p:cNvPr id="342" name="Google Shape;342;p4"/>
          <p:cNvCxnSpPr>
            <a:stCxn id="327" idx="6"/>
            <a:endCxn id="312" idx="2"/>
          </p:cNvCxnSpPr>
          <p:nvPr/>
        </p:nvCxnSpPr>
        <p:spPr>
          <a:xfrm rot="10800000" flipH="1">
            <a:off x="2731050" y="4784370"/>
            <a:ext cx="654300" cy="612900"/>
          </a:xfrm>
          <a:prstGeom prst="straightConnector1">
            <a:avLst/>
          </a:prstGeom>
          <a:noFill/>
          <a:ln w="9525" cap="flat" cmpd="sng">
            <a:solidFill>
              <a:schemeClr val="dk2"/>
            </a:solidFill>
            <a:prstDash val="solid"/>
            <a:round/>
            <a:headEnd type="none" w="sm" len="sm"/>
            <a:tailEnd type="triangle" w="med" len="med"/>
          </a:ln>
        </p:spPr>
      </p:cxnSp>
      <p:sp>
        <p:nvSpPr>
          <p:cNvPr id="343" name="Google Shape;343;p4"/>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344" name="Google Shape;344;p4"/>
          <p:cNvPicPr preferRelativeResize="0"/>
          <p:nvPr/>
        </p:nvPicPr>
        <p:blipFill rotWithShape="1">
          <a:blip r:embed="rId3">
            <a:alphaModFix/>
          </a:blip>
          <a:srcRect/>
          <a:stretch/>
        </p:blipFill>
        <p:spPr>
          <a:xfrm>
            <a:off x="8299763" y="652950"/>
            <a:ext cx="577824" cy="577824"/>
          </a:xfrm>
          <a:prstGeom prst="rect">
            <a:avLst/>
          </a:prstGeom>
          <a:noFill/>
          <a:ln>
            <a:noFill/>
          </a:ln>
        </p:spPr>
      </p:pic>
      <p:pic>
        <p:nvPicPr>
          <p:cNvPr id="345" name="Google Shape;345;p4"/>
          <p:cNvPicPr preferRelativeResize="0"/>
          <p:nvPr/>
        </p:nvPicPr>
        <p:blipFill rotWithShape="1">
          <a:blip r:embed="rId4">
            <a:alphaModFix/>
          </a:blip>
          <a:srcRect/>
          <a:stretch/>
        </p:blipFill>
        <p:spPr>
          <a:xfrm>
            <a:off x="8171299" y="152400"/>
            <a:ext cx="834750" cy="423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156eac9b5a1_0_0"/>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1" indent="0" algn="l" rtl="0">
              <a:lnSpc>
                <a:spcPct val="100000"/>
              </a:lnSpc>
              <a:spcBef>
                <a:spcPts val="0"/>
              </a:spcBef>
              <a:spcAft>
                <a:spcPts val="0"/>
              </a:spcAft>
              <a:buSzPts val="1400"/>
              <a:buNone/>
            </a:pPr>
            <a:r>
              <a:rPr lang="en-US" sz="3200">
                <a:solidFill>
                  <a:schemeClr val="dk1"/>
                </a:solidFill>
                <a:latin typeface="Bookman Old Style"/>
                <a:ea typeface="Bookman Old Style"/>
                <a:cs typeface="Bookman Old Style"/>
                <a:sym typeface="Bookman Old Style"/>
              </a:rPr>
              <a:t>Neural Networks (</a:t>
            </a:r>
            <a:r>
              <a:rPr lang="en-US" sz="2900">
                <a:solidFill>
                  <a:schemeClr val="dk1"/>
                </a:solidFill>
                <a:latin typeface="Bookman Old Style"/>
                <a:ea typeface="Bookman Old Style"/>
                <a:cs typeface="Bookman Old Style"/>
                <a:sym typeface="Bookman Old Style"/>
              </a:rPr>
              <a:t>deep structure</a:t>
            </a:r>
            <a:r>
              <a:rPr lang="en-US" sz="3200">
                <a:solidFill>
                  <a:schemeClr val="dk1"/>
                </a:solidFill>
                <a:latin typeface="Bookman Old Style"/>
                <a:ea typeface="Bookman Old Style"/>
                <a:cs typeface="Bookman Old Style"/>
                <a:sym typeface="Bookman Old Style"/>
              </a:rPr>
              <a:t>)</a:t>
            </a:r>
            <a:endParaRPr/>
          </a:p>
        </p:txBody>
      </p:sp>
      <p:sp>
        <p:nvSpPr>
          <p:cNvPr id="351" name="Google Shape;351;g156eac9b5a1_0_0"/>
          <p:cNvSpPr/>
          <p:nvPr/>
        </p:nvSpPr>
        <p:spPr>
          <a:xfrm>
            <a:off x="1367008" y="1842312"/>
            <a:ext cx="4164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52" name="Google Shape;352;g156eac9b5a1_0_0"/>
          <p:cNvSpPr/>
          <p:nvPr/>
        </p:nvSpPr>
        <p:spPr>
          <a:xfrm>
            <a:off x="1320950" y="2368833"/>
            <a:ext cx="4164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53" name="Google Shape;353;g156eac9b5a1_0_0"/>
          <p:cNvSpPr/>
          <p:nvPr/>
        </p:nvSpPr>
        <p:spPr>
          <a:xfrm>
            <a:off x="2276222" y="1681802"/>
            <a:ext cx="4164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g156eac9b5a1_0_0"/>
          <p:cNvSpPr/>
          <p:nvPr/>
        </p:nvSpPr>
        <p:spPr>
          <a:xfrm>
            <a:off x="3919337" y="2009583"/>
            <a:ext cx="4164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5" name="Google Shape;355;g156eac9b5a1_0_0"/>
          <p:cNvCxnSpPr>
            <a:stCxn id="351" idx="6"/>
            <a:endCxn id="353" idx="2"/>
          </p:cNvCxnSpPr>
          <p:nvPr/>
        </p:nvCxnSpPr>
        <p:spPr>
          <a:xfrm rot="10800000" flipH="1">
            <a:off x="1783408" y="1860912"/>
            <a:ext cx="492900" cy="160500"/>
          </a:xfrm>
          <a:prstGeom prst="straightConnector1">
            <a:avLst/>
          </a:prstGeom>
          <a:noFill/>
          <a:ln w="9525" cap="flat" cmpd="sng">
            <a:solidFill>
              <a:schemeClr val="dk2"/>
            </a:solidFill>
            <a:prstDash val="solid"/>
            <a:round/>
            <a:headEnd type="none" w="sm" len="sm"/>
            <a:tailEnd type="triangle" w="med" len="med"/>
          </a:ln>
        </p:spPr>
      </p:cxnSp>
      <p:cxnSp>
        <p:nvCxnSpPr>
          <p:cNvPr id="356" name="Google Shape;356;g156eac9b5a1_0_0"/>
          <p:cNvCxnSpPr>
            <a:stCxn id="352" idx="6"/>
            <a:endCxn id="353" idx="2"/>
          </p:cNvCxnSpPr>
          <p:nvPr/>
        </p:nvCxnSpPr>
        <p:spPr>
          <a:xfrm rot="10800000" flipH="1">
            <a:off x="1737350" y="1860933"/>
            <a:ext cx="538800" cy="687000"/>
          </a:xfrm>
          <a:prstGeom prst="straightConnector1">
            <a:avLst/>
          </a:prstGeom>
          <a:noFill/>
          <a:ln w="9525" cap="flat" cmpd="sng">
            <a:solidFill>
              <a:schemeClr val="dk2"/>
            </a:solidFill>
            <a:prstDash val="solid"/>
            <a:round/>
            <a:headEnd type="none" w="sm" len="sm"/>
            <a:tailEnd type="triangle" w="med" len="med"/>
          </a:ln>
        </p:spPr>
      </p:cxnSp>
      <p:sp>
        <p:nvSpPr>
          <p:cNvPr id="357" name="Google Shape;357;g156eac9b5a1_0_0"/>
          <p:cNvSpPr/>
          <p:nvPr/>
        </p:nvSpPr>
        <p:spPr>
          <a:xfrm>
            <a:off x="2276222" y="2149710"/>
            <a:ext cx="4164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8" name="Google Shape;358;g156eac9b5a1_0_0"/>
          <p:cNvCxnSpPr>
            <a:stCxn id="351" idx="6"/>
            <a:endCxn id="357" idx="2"/>
          </p:cNvCxnSpPr>
          <p:nvPr/>
        </p:nvCxnSpPr>
        <p:spPr>
          <a:xfrm>
            <a:off x="1783408" y="2021412"/>
            <a:ext cx="492900" cy="307500"/>
          </a:xfrm>
          <a:prstGeom prst="straightConnector1">
            <a:avLst/>
          </a:prstGeom>
          <a:noFill/>
          <a:ln w="9525" cap="flat" cmpd="sng">
            <a:solidFill>
              <a:schemeClr val="dk2"/>
            </a:solidFill>
            <a:prstDash val="solid"/>
            <a:round/>
            <a:headEnd type="none" w="sm" len="sm"/>
            <a:tailEnd type="triangle" w="med" len="med"/>
          </a:ln>
        </p:spPr>
      </p:cxnSp>
      <p:cxnSp>
        <p:nvCxnSpPr>
          <p:cNvPr id="359" name="Google Shape;359;g156eac9b5a1_0_0"/>
          <p:cNvCxnSpPr>
            <a:stCxn id="352" idx="6"/>
            <a:endCxn id="357" idx="2"/>
          </p:cNvCxnSpPr>
          <p:nvPr/>
        </p:nvCxnSpPr>
        <p:spPr>
          <a:xfrm rot="10800000" flipH="1">
            <a:off x="1737350" y="2328933"/>
            <a:ext cx="538800" cy="219000"/>
          </a:xfrm>
          <a:prstGeom prst="straightConnector1">
            <a:avLst/>
          </a:prstGeom>
          <a:noFill/>
          <a:ln w="9525" cap="flat" cmpd="sng">
            <a:solidFill>
              <a:schemeClr val="dk2"/>
            </a:solidFill>
            <a:prstDash val="solid"/>
            <a:round/>
            <a:headEnd type="none" w="sm" len="sm"/>
            <a:tailEnd type="triangle" w="med" len="med"/>
          </a:ln>
        </p:spPr>
      </p:cxnSp>
      <p:sp>
        <p:nvSpPr>
          <p:cNvPr id="360" name="Google Shape;360;g156eac9b5a1_0_0"/>
          <p:cNvSpPr txBox="1"/>
          <p:nvPr/>
        </p:nvSpPr>
        <p:spPr>
          <a:xfrm>
            <a:off x="739450" y="1212288"/>
            <a:ext cx="1025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Input Layer</a:t>
            </a:r>
            <a:endParaRPr sz="1400" b="0" i="0" u="none" strike="noStrike" cap="none">
              <a:solidFill>
                <a:srgbClr val="000000"/>
              </a:solidFill>
              <a:latin typeface="Gill Sans"/>
              <a:ea typeface="Gill Sans"/>
              <a:cs typeface="Gill Sans"/>
              <a:sym typeface="Gill Sans"/>
            </a:endParaRPr>
          </a:p>
        </p:txBody>
      </p:sp>
      <p:sp>
        <p:nvSpPr>
          <p:cNvPr id="361" name="Google Shape;361;g156eac9b5a1_0_0"/>
          <p:cNvSpPr txBox="1"/>
          <p:nvPr/>
        </p:nvSpPr>
        <p:spPr>
          <a:xfrm>
            <a:off x="2169450" y="1208500"/>
            <a:ext cx="114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Hidden Layer</a:t>
            </a:r>
            <a:endParaRPr sz="1400" b="0" i="0" u="none" strike="noStrike" cap="none">
              <a:solidFill>
                <a:srgbClr val="000000"/>
              </a:solidFill>
              <a:latin typeface="Gill Sans"/>
              <a:ea typeface="Gill Sans"/>
              <a:cs typeface="Gill Sans"/>
              <a:sym typeface="Gill Sans"/>
            </a:endParaRPr>
          </a:p>
        </p:txBody>
      </p:sp>
      <p:sp>
        <p:nvSpPr>
          <p:cNvPr id="362" name="Google Shape;362;g156eac9b5a1_0_0"/>
          <p:cNvSpPr txBox="1"/>
          <p:nvPr/>
        </p:nvSpPr>
        <p:spPr>
          <a:xfrm>
            <a:off x="3720950" y="1202913"/>
            <a:ext cx="1227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Output Layer</a:t>
            </a:r>
            <a:endParaRPr sz="1400" b="0" i="0" u="none" strike="noStrike" cap="none">
              <a:solidFill>
                <a:srgbClr val="000000"/>
              </a:solidFill>
              <a:latin typeface="Gill Sans"/>
              <a:ea typeface="Gill Sans"/>
              <a:cs typeface="Gill Sans"/>
              <a:sym typeface="Gill Sans"/>
            </a:endParaRPr>
          </a:p>
        </p:txBody>
      </p:sp>
      <p:sp>
        <p:nvSpPr>
          <p:cNvPr id="363" name="Google Shape;363;g156eac9b5a1_0_0"/>
          <p:cNvSpPr/>
          <p:nvPr/>
        </p:nvSpPr>
        <p:spPr>
          <a:xfrm>
            <a:off x="1366944" y="2895344"/>
            <a:ext cx="4164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64" name="Google Shape;364;g156eac9b5a1_0_0"/>
          <p:cNvSpPr/>
          <p:nvPr/>
        </p:nvSpPr>
        <p:spPr>
          <a:xfrm>
            <a:off x="2276222" y="3060079"/>
            <a:ext cx="4164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g156eac9b5a1_0_0"/>
          <p:cNvSpPr/>
          <p:nvPr/>
        </p:nvSpPr>
        <p:spPr>
          <a:xfrm>
            <a:off x="2276222" y="2617617"/>
            <a:ext cx="4164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g156eac9b5a1_0_0"/>
          <p:cNvSpPr/>
          <p:nvPr/>
        </p:nvSpPr>
        <p:spPr>
          <a:xfrm>
            <a:off x="3919337" y="2681410"/>
            <a:ext cx="4164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67" name="Google Shape;367;g156eac9b5a1_0_0"/>
          <p:cNvCxnSpPr>
            <a:stCxn id="363" idx="6"/>
            <a:endCxn id="353" idx="2"/>
          </p:cNvCxnSpPr>
          <p:nvPr/>
        </p:nvCxnSpPr>
        <p:spPr>
          <a:xfrm rot="10800000" flipH="1">
            <a:off x="1783344" y="1860944"/>
            <a:ext cx="492900" cy="1213500"/>
          </a:xfrm>
          <a:prstGeom prst="straightConnector1">
            <a:avLst/>
          </a:prstGeom>
          <a:noFill/>
          <a:ln w="9525" cap="flat" cmpd="sng">
            <a:solidFill>
              <a:schemeClr val="dk2"/>
            </a:solidFill>
            <a:prstDash val="solid"/>
            <a:round/>
            <a:headEnd type="none" w="sm" len="sm"/>
            <a:tailEnd type="triangle" w="med" len="med"/>
          </a:ln>
        </p:spPr>
      </p:cxnSp>
      <p:cxnSp>
        <p:nvCxnSpPr>
          <p:cNvPr id="368" name="Google Shape;368;g156eac9b5a1_0_0"/>
          <p:cNvCxnSpPr>
            <a:stCxn id="351" idx="6"/>
            <a:endCxn id="365" idx="2"/>
          </p:cNvCxnSpPr>
          <p:nvPr/>
        </p:nvCxnSpPr>
        <p:spPr>
          <a:xfrm>
            <a:off x="1783408" y="2021412"/>
            <a:ext cx="492900" cy="775200"/>
          </a:xfrm>
          <a:prstGeom prst="straightConnector1">
            <a:avLst/>
          </a:prstGeom>
          <a:noFill/>
          <a:ln w="9525" cap="flat" cmpd="sng">
            <a:solidFill>
              <a:schemeClr val="dk2"/>
            </a:solidFill>
            <a:prstDash val="solid"/>
            <a:round/>
            <a:headEnd type="none" w="sm" len="sm"/>
            <a:tailEnd type="triangle" w="med" len="med"/>
          </a:ln>
        </p:spPr>
      </p:cxnSp>
      <p:cxnSp>
        <p:nvCxnSpPr>
          <p:cNvPr id="369" name="Google Shape;369;g156eac9b5a1_0_0"/>
          <p:cNvCxnSpPr>
            <a:stCxn id="351" idx="6"/>
            <a:endCxn id="364" idx="2"/>
          </p:cNvCxnSpPr>
          <p:nvPr/>
        </p:nvCxnSpPr>
        <p:spPr>
          <a:xfrm>
            <a:off x="1783408" y="2021412"/>
            <a:ext cx="492900" cy="1217700"/>
          </a:xfrm>
          <a:prstGeom prst="straightConnector1">
            <a:avLst/>
          </a:prstGeom>
          <a:noFill/>
          <a:ln w="9525" cap="flat" cmpd="sng">
            <a:solidFill>
              <a:schemeClr val="dk2"/>
            </a:solidFill>
            <a:prstDash val="solid"/>
            <a:round/>
            <a:headEnd type="none" w="sm" len="sm"/>
            <a:tailEnd type="triangle" w="med" len="med"/>
          </a:ln>
        </p:spPr>
      </p:cxnSp>
      <p:cxnSp>
        <p:nvCxnSpPr>
          <p:cNvPr id="370" name="Google Shape;370;g156eac9b5a1_0_0"/>
          <p:cNvCxnSpPr>
            <a:stCxn id="352" idx="6"/>
            <a:endCxn id="365" idx="2"/>
          </p:cNvCxnSpPr>
          <p:nvPr/>
        </p:nvCxnSpPr>
        <p:spPr>
          <a:xfrm>
            <a:off x="1737350" y="2547933"/>
            <a:ext cx="538800" cy="248700"/>
          </a:xfrm>
          <a:prstGeom prst="straightConnector1">
            <a:avLst/>
          </a:prstGeom>
          <a:noFill/>
          <a:ln w="9525" cap="flat" cmpd="sng">
            <a:solidFill>
              <a:schemeClr val="dk2"/>
            </a:solidFill>
            <a:prstDash val="solid"/>
            <a:round/>
            <a:headEnd type="none" w="sm" len="sm"/>
            <a:tailEnd type="triangle" w="med" len="med"/>
          </a:ln>
        </p:spPr>
      </p:cxnSp>
      <p:cxnSp>
        <p:nvCxnSpPr>
          <p:cNvPr id="371" name="Google Shape;371;g156eac9b5a1_0_0"/>
          <p:cNvCxnSpPr>
            <a:stCxn id="352" idx="6"/>
            <a:endCxn id="364" idx="2"/>
          </p:cNvCxnSpPr>
          <p:nvPr/>
        </p:nvCxnSpPr>
        <p:spPr>
          <a:xfrm>
            <a:off x="1737350" y="2547933"/>
            <a:ext cx="538800" cy="691200"/>
          </a:xfrm>
          <a:prstGeom prst="straightConnector1">
            <a:avLst/>
          </a:prstGeom>
          <a:noFill/>
          <a:ln w="9525" cap="flat" cmpd="sng">
            <a:solidFill>
              <a:schemeClr val="dk2"/>
            </a:solidFill>
            <a:prstDash val="solid"/>
            <a:round/>
            <a:headEnd type="none" w="sm" len="sm"/>
            <a:tailEnd type="triangle" w="med" len="med"/>
          </a:ln>
        </p:spPr>
      </p:cxnSp>
      <p:cxnSp>
        <p:nvCxnSpPr>
          <p:cNvPr id="372" name="Google Shape;372;g156eac9b5a1_0_0"/>
          <p:cNvCxnSpPr>
            <a:stCxn id="363" idx="6"/>
            <a:endCxn id="357" idx="2"/>
          </p:cNvCxnSpPr>
          <p:nvPr/>
        </p:nvCxnSpPr>
        <p:spPr>
          <a:xfrm rot="10800000" flipH="1">
            <a:off x="1783344" y="2328944"/>
            <a:ext cx="492900" cy="745500"/>
          </a:xfrm>
          <a:prstGeom prst="straightConnector1">
            <a:avLst/>
          </a:prstGeom>
          <a:noFill/>
          <a:ln w="9525" cap="flat" cmpd="sng">
            <a:solidFill>
              <a:schemeClr val="dk2"/>
            </a:solidFill>
            <a:prstDash val="solid"/>
            <a:round/>
            <a:headEnd type="none" w="sm" len="sm"/>
            <a:tailEnd type="triangle" w="med" len="med"/>
          </a:ln>
        </p:spPr>
      </p:cxnSp>
      <p:cxnSp>
        <p:nvCxnSpPr>
          <p:cNvPr id="373" name="Google Shape;373;g156eac9b5a1_0_0"/>
          <p:cNvCxnSpPr>
            <a:stCxn id="363" idx="6"/>
            <a:endCxn id="365" idx="2"/>
          </p:cNvCxnSpPr>
          <p:nvPr/>
        </p:nvCxnSpPr>
        <p:spPr>
          <a:xfrm rot="10800000" flipH="1">
            <a:off x="1783344" y="2796644"/>
            <a:ext cx="492900" cy="277800"/>
          </a:xfrm>
          <a:prstGeom prst="straightConnector1">
            <a:avLst/>
          </a:prstGeom>
          <a:noFill/>
          <a:ln w="9525" cap="flat" cmpd="sng">
            <a:solidFill>
              <a:schemeClr val="dk2"/>
            </a:solidFill>
            <a:prstDash val="solid"/>
            <a:round/>
            <a:headEnd type="none" w="sm" len="sm"/>
            <a:tailEnd type="triangle" w="med" len="med"/>
          </a:ln>
        </p:spPr>
      </p:cxnSp>
      <p:cxnSp>
        <p:nvCxnSpPr>
          <p:cNvPr id="374" name="Google Shape;374;g156eac9b5a1_0_0"/>
          <p:cNvCxnSpPr>
            <a:stCxn id="363" idx="6"/>
            <a:endCxn id="364" idx="2"/>
          </p:cNvCxnSpPr>
          <p:nvPr/>
        </p:nvCxnSpPr>
        <p:spPr>
          <a:xfrm>
            <a:off x="1783344" y="3074444"/>
            <a:ext cx="492900" cy="164700"/>
          </a:xfrm>
          <a:prstGeom prst="straightConnector1">
            <a:avLst/>
          </a:prstGeom>
          <a:noFill/>
          <a:ln w="9525" cap="flat" cmpd="sng">
            <a:solidFill>
              <a:schemeClr val="dk2"/>
            </a:solidFill>
            <a:prstDash val="solid"/>
            <a:round/>
            <a:headEnd type="none" w="sm" len="sm"/>
            <a:tailEnd type="triangle" w="med" len="med"/>
          </a:ln>
        </p:spPr>
      </p:cxnSp>
      <p:sp>
        <p:nvSpPr>
          <p:cNvPr id="375" name="Google Shape;375;g156eac9b5a1_0_0"/>
          <p:cNvSpPr/>
          <p:nvPr/>
        </p:nvSpPr>
        <p:spPr>
          <a:xfrm>
            <a:off x="3097780" y="1681821"/>
            <a:ext cx="4164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g156eac9b5a1_0_0"/>
          <p:cNvSpPr/>
          <p:nvPr/>
        </p:nvSpPr>
        <p:spPr>
          <a:xfrm>
            <a:off x="3097780" y="2138469"/>
            <a:ext cx="4164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g156eac9b5a1_0_0"/>
          <p:cNvSpPr/>
          <p:nvPr/>
        </p:nvSpPr>
        <p:spPr>
          <a:xfrm>
            <a:off x="3097780" y="2595126"/>
            <a:ext cx="4164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g156eac9b5a1_0_0"/>
          <p:cNvSpPr/>
          <p:nvPr/>
        </p:nvSpPr>
        <p:spPr>
          <a:xfrm>
            <a:off x="3097780" y="3051792"/>
            <a:ext cx="4164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79" name="Google Shape;379;g156eac9b5a1_0_0"/>
          <p:cNvCxnSpPr>
            <a:stCxn id="353" idx="6"/>
            <a:endCxn id="375" idx="2"/>
          </p:cNvCxnSpPr>
          <p:nvPr/>
        </p:nvCxnSpPr>
        <p:spPr>
          <a:xfrm>
            <a:off x="2692622" y="1860902"/>
            <a:ext cx="405300" cy="0"/>
          </a:xfrm>
          <a:prstGeom prst="straightConnector1">
            <a:avLst/>
          </a:prstGeom>
          <a:noFill/>
          <a:ln w="9525" cap="flat" cmpd="sng">
            <a:solidFill>
              <a:schemeClr val="dk2"/>
            </a:solidFill>
            <a:prstDash val="solid"/>
            <a:round/>
            <a:headEnd type="none" w="sm" len="sm"/>
            <a:tailEnd type="triangle" w="med" len="med"/>
          </a:ln>
        </p:spPr>
      </p:cxnSp>
      <p:cxnSp>
        <p:nvCxnSpPr>
          <p:cNvPr id="380" name="Google Shape;380;g156eac9b5a1_0_0"/>
          <p:cNvCxnSpPr>
            <a:stCxn id="357" idx="6"/>
            <a:endCxn id="376" idx="2"/>
          </p:cNvCxnSpPr>
          <p:nvPr/>
        </p:nvCxnSpPr>
        <p:spPr>
          <a:xfrm rot="10800000" flipH="1">
            <a:off x="2692622" y="2317710"/>
            <a:ext cx="405300" cy="11100"/>
          </a:xfrm>
          <a:prstGeom prst="straightConnector1">
            <a:avLst/>
          </a:prstGeom>
          <a:noFill/>
          <a:ln w="9525" cap="flat" cmpd="sng">
            <a:solidFill>
              <a:schemeClr val="dk2"/>
            </a:solidFill>
            <a:prstDash val="solid"/>
            <a:round/>
            <a:headEnd type="none" w="sm" len="sm"/>
            <a:tailEnd type="triangle" w="med" len="med"/>
          </a:ln>
        </p:spPr>
      </p:cxnSp>
      <p:cxnSp>
        <p:nvCxnSpPr>
          <p:cNvPr id="381" name="Google Shape;381;g156eac9b5a1_0_0"/>
          <p:cNvCxnSpPr>
            <a:stCxn id="365" idx="6"/>
            <a:endCxn id="377" idx="2"/>
          </p:cNvCxnSpPr>
          <p:nvPr/>
        </p:nvCxnSpPr>
        <p:spPr>
          <a:xfrm rot="10800000" flipH="1">
            <a:off x="2692622" y="2774217"/>
            <a:ext cx="405300" cy="22500"/>
          </a:xfrm>
          <a:prstGeom prst="straightConnector1">
            <a:avLst/>
          </a:prstGeom>
          <a:noFill/>
          <a:ln w="9525" cap="flat" cmpd="sng">
            <a:solidFill>
              <a:schemeClr val="dk2"/>
            </a:solidFill>
            <a:prstDash val="solid"/>
            <a:round/>
            <a:headEnd type="none" w="sm" len="sm"/>
            <a:tailEnd type="triangle" w="med" len="med"/>
          </a:ln>
        </p:spPr>
      </p:cxnSp>
      <p:cxnSp>
        <p:nvCxnSpPr>
          <p:cNvPr id="382" name="Google Shape;382;g156eac9b5a1_0_0"/>
          <p:cNvCxnSpPr>
            <a:stCxn id="353" idx="6"/>
            <a:endCxn id="376" idx="2"/>
          </p:cNvCxnSpPr>
          <p:nvPr/>
        </p:nvCxnSpPr>
        <p:spPr>
          <a:xfrm>
            <a:off x="2692622" y="1860902"/>
            <a:ext cx="405300" cy="456600"/>
          </a:xfrm>
          <a:prstGeom prst="straightConnector1">
            <a:avLst/>
          </a:prstGeom>
          <a:noFill/>
          <a:ln w="9525" cap="flat" cmpd="sng">
            <a:solidFill>
              <a:schemeClr val="dk2"/>
            </a:solidFill>
            <a:prstDash val="solid"/>
            <a:round/>
            <a:headEnd type="none" w="sm" len="sm"/>
            <a:tailEnd type="triangle" w="med" len="med"/>
          </a:ln>
        </p:spPr>
      </p:cxnSp>
      <p:cxnSp>
        <p:nvCxnSpPr>
          <p:cNvPr id="383" name="Google Shape;383;g156eac9b5a1_0_0"/>
          <p:cNvCxnSpPr>
            <a:stCxn id="357" idx="6"/>
            <a:endCxn id="377" idx="2"/>
          </p:cNvCxnSpPr>
          <p:nvPr/>
        </p:nvCxnSpPr>
        <p:spPr>
          <a:xfrm>
            <a:off x="2692622" y="2328810"/>
            <a:ext cx="405300" cy="445500"/>
          </a:xfrm>
          <a:prstGeom prst="straightConnector1">
            <a:avLst/>
          </a:prstGeom>
          <a:noFill/>
          <a:ln w="9525" cap="flat" cmpd="sng">
            <a:solidFill>
              <a:schemeClr val="dk2"/>
            </a:solidFill>
            <a:prstDash val="solid"/>
            <a:round/>
            <a:headEnd type="none" w="sm" len="sm"/>
            <a:tailEnd type="triangle" w="med" len="med"/>
          </a:ln>
        </p:spPr>
      </p:cxnSp>
      <p:cxnSp>
        <p:nvCxnSpPr>
          <p:cNvPr id="384" name="Google Shape;384;g156eac9b5a1_0_0"/>
          <p:cNvCxnSpPr>
            <a:stCxn id="365" idx="6"/>
            <a:endCxn id="378" idx="2"/>
          </p:cNvCxnSpPr>
          <p:nvPr/>
        </p:nvCxnSpPr>
        <p:spPr>
          <a:xfrm>
            <a:off x="2692622" y="2796717"/>
            <a:ext cx="405300" cy="434100"/>
          </a:xfrm>
          <a:prstGeom prst="straightConnector1">
            <a:avLst/>
          </a:prstGeom>
          <a:noFill/>
          <a:ln w="9525" cap="flat" cmpd="sng">
            <a:solidFill>
              <a:schemeClr val="dk2"/>
            </a:solidFill>
            <a:prstDash val="solid"/>
            <a:round/>
            <a:headEnd type="none" w="sm" len="sm"/>
            <a:tailEnd type="triangle" w="med" len="med"/>
          </a:ln>
        </p:spPr>
      </p:cxnSp>
      <p:cxnSp>
        <p:nvCxnSpPr>
          <p:cNvPr id="385" name="Google Shape;385;g156eac9b5a1_0_0"/>
          <p:cNvCxnSpPr>
            <a:stCxn id="364" idx="6"/>
            <a:endCxn id="378" idx="2"/>
          </p:cNvCxnSpPr>
          <p:nvPr/>
        </p:nvCxnSpPr>
        <p:spPr>
          <a:xfrm rot="10800000" flipH="1">
            <a:off x="2692622" y="3230779"/>
            <a:ext cx="405300" cy="8400"/>
          </a:xfrm>
          <a:prstGeom prst="straightConnector1">
            <a:avLst/>
          </a:prstGeom>
          <a:noFill/>
          <a:ln w="9525" cap="flat" cmpd="sng">
            <a:solidFill>
              <a:schemeClr val="dk2"/>
            </a:solidFill>
            <a:prstDash val="solid"/>
            <a:round/>
            <a:headEnd type="none" w="sm" len="sm"/>
            <a:tailEnd type="triangle" w="med" len="med"/>
          </a:ln>
        </p:spPr>
      </p:cxnSp>
      <p:cxnSp>
        <p:nvCxnSpPr>
          <p:cNvPr id="386" name="Google Shape;386;g156eac9b5a1_0_0"/>
          <p:cNvCxnSpPr>
            <a:stCxn id="364" idx="6"/>
            <a:endCxn id="377" idx="2"/>
          </p:cNvCxnSpPr>
          <p:nvPr/>
        </p:nvCxnSpPr>
        <p:spPr>
          <a:xfrm rot="10800000" flipH="1">
            <a:off x="2692622" y="2774179"/>
            <a:ext cx="405300" cy="465000"/>
          </a:xfrm>
          <a:prstGeom prst="straightConnector1">
            <a:avLst/>
          </a:prstGeom>
          <a:noFill/>
          <a:ln w="9525" cap="flat" cmpd="sng">
            <a:solidFill>
              <a:schemeClr val="dk2"/>
            </a:solidFill>
            <a:prstDash val="solid"/>
            <a:round/>
            <a:headEnd type="none" w="sm" len="sm"/>
            <a:tailEnd type="triangle" w="med" len="med"/>
          </a:ln>
        </p:spPr>
      </p:cxnSp>
      <p:cxnSp>
        <p:nvCxnSpPr>
          <p:cNvPr id="387" name="Google Shape;387;g156eac9b5a1_0_0"/>
          <p:cNvCxnSpPr>
            <a:stCxn id="364" idx="6"/>
            <a:endCxn id="376" idx="2"/>
          </p:cNvCxnSpPr>
          <p:nvPr/>
        </p:nvCxnSpPr>
        <p:spPr>
          <a:xfrm rot="10800000" flipH="1">
            <a:off x="2692622" y="2317579"/>
            <a:ext cx="405300" cy="921600"/>
          </a:xfrm>
          <a:prstGeom prst="straightConnector1">
            <a:avLst/>
          </a:prstGeom>
          <a:noFill/>
          <a:ln w="9525" cap="flat" cmpd="sng">
            <a:solidFill>
              <a:schemeClr val="dk2"/>
            </a:solidFill>
            <a:prstDash val="solid"/>
            <a:round/>
            <a:headEnd type="none" w="sm" len="sm"/>
            <a:tailEnd type="triangle" w="med" len="med"/>
          </a:ln>
        </p:spPr>
      </p:cxnSp>
      <p:cxnSp>
        <p:nvCxnSpPr>
          <p:cNvPr id="388" name="Google Shape;388;g156eac9b5a1_0_0"/>
          <p:cNvCxnSpPr>
            <a:stCxn id="364" idx="6"/>
            <a:endCxn id="375" idx="2"/>
          </p:cNvCxnSpPr>
          <p:nvPr/>
        </p:nvCxnSpPr>
        <p:spPr>
          <a:xfrm rot="10800000" flipH="1">
            <a:off x="2692622" y="1860979"/>
            <a:ext cx="405300" cy="1378200"/>
          </a:xfrm>
          <a:prstGeom prst="straightConnector1">
            <a:avLst/>
          </a:prstGeom>
          <a:noFill/>
          <a:ln w="9525" cap="flat" cmpd="sng">
            <a:solidFill>
              <a:schemeClr val="dk2"/>
            </a:solidFill>
            <a:prstDash val="solid"/>
            <a:round/>
            <a:headEnd type="none" w="sm" len="sm"/>
            <a:tailEnd type="triangle" w="med" len="med"/>
          </a:ln>
        </p:spPr>
      </p:cxnSp>
      <p:cxnSp>
        <p:nvCxnSpPr>
          <p:cNvPr id="389" name="Google Shape;389;g156eac9b5a1_0_0"/>
          <p:cNvCxnSpPr>
            <a:stCxn id="365" idx="6"/>
            <a:endCxn id="376" idx="2"/>
          </p:cNvCxnSpPr>
          <p:nvPr/>
        </p:nvCxnSpPr>
        <p:spPr>
          <a:xfrm rot="10800000" flipH="1">
            <a:off x="2692622" y="2317617"/>
            <a:ext cx="405300" cy="479100"/>
          </a:xfrm>
          <a:prstGeom prst="straightConnector1">
            <a:avLst/>
          </a:prstGeom>
          <a:noFill/>
          <a:ln w="9525" cap="flat" cmpd="sng">
            <a:solidFill>
              <a:schemeClr val="dk2"/>
            </a:solidFill>
            <a:prstDash val="solid"/>
            <a:round/>
            <a:headEnd type="none" w="sm" len="sm"/>
            <a:tailEnd type="triangle" w="med" len="med"/>
          </a:ln>
        </p:spPr>
      </p:cxnSp>
      <p:cxnSp>
        <p:nvCxnSpPr>
          <p:cNvPr id="390" name="Google Shape;390;g156eac9b5a1_0_0"/>
          <p:cNvCxnSpPr>
            <a:stCxn id="365" idx="6"/>
            <a:endCxn id="375" idx="2"/>
          </p:cNvCxnSpPr>
          <p:nvPr/>
        </p:nvCxnSpPr>
        <p:spPr>
          <a:xfrm rot="10800000" flipH="1">
            <a:off x="2692622" y="1861017"/>
            <a:ext cx="405300" cy="935700"/>
          </a:xfrm>
          <a:prstGeom prst="straightConnector1">
            <a:avLst/>
          </a:prstGeom>
          <a:noFill/>
          <a:ln w="9525" cap="flat" cmpd="sng">
            <a:solidFill>
              <a:schemeClr val="dk2"/>
            </a:solidFill>
            <a:prstDash val="solid"/>
            <a:round/>
            <a:headEnd type="none" w="sm" len="sm"/>
            <a:tailEnd type="triangle" w="med" len="med"/>
          </a:ln>
        </p:spPr>
      </p:cxnSp>
      <p:cxnSp>
        <p:nvCxnSpPr>
          <p:cNvPr id="391" name="Google Shape;391;g156eac9b5a1_0_0"/>
          <p:cNvCxnSpPr>
            <a:stCxn id="357" idx="6"/>
            <a:endCxn id="375" idx="2"/>
          </p:cNvCxnSpPr>
          <p:nvPr/>
        </p:nvCxnSpPr>
        <p:spPr>
          <a:xfrm rot="10800000" flipH="1">
            <a:off x="2692622" y="1860810"/>
            <a:ext cx="405300" cy="468000"/>
          </a:xfrm>
          <a:prstGeom prst="straightConnector1">
            <a:avLst/>
          </a:prstGeom>
          <a:noFill/>
          <a:ln w="9525" cap="flat" cmpd="sng">
            <a:solidFill>
              <a:schemeClr val="dk2"/>
            </a:solidFill>
            <a:prstDash val="solid"/>
            <a:round/>
            <a:headEnd type="none" w="sm" len="sm"/>
            <a:tailEnd type="triangle" w="med" len="med"/>
          </a:ln>
        </p:spPr>
      </p:cxnSp>
      <p:cxnSp>
        <p:nvCxnSpPr>
          <p:cNvPr id="392" name="Google Shape;392;g156eac9b5a1_0_0"/>
          <p:cNvCxnSpPr>
            <a:stCxn id="357" idx="6"/>
            <a:endCxn id="378" idx="2"/>
          </p:cNvCxnSpPr>
          <p:nvPr/>
        </p:nvCxnSpPr>
        <p:spPr>
          <a:xfrm>
            <a:off x="2692622" y="2328810"/>
            <a:ext cx="405300" cy="902100"/>
          </a:xfrm>
          <a:prstGeom prst="straightConnector1">
            <a:avLst/>
          </a:prstGeom>
          <a:noFill/>
          <a:ln w="9525" cap="flat" cmpd="sng">
            <a:solidFill>
              <a:schemeClr val="dk2"/>
            </a:solidFill>
            <a:prstDash val="solid"/>
            <a:round/>
            <a:headEnd type="none" w="sm" len="sm"/>
            <a:tailEnd type="triangle" w="med" len="med"/>
          </a:ln>
        </p:spPr>
      </p:cxnSp>
      <p:cxnSp>
        <p:nvCxnSpPr>
          <p:cNvPr id="393" name="Google Shape;393;g156eac9b5a1_0_0"/>
          <p:cNvCxnSpPr>
            <a:stCxn id="353" idx="6"/>
            <a:endCxn id="377" idx="2"/>
          </p:cNvCxnSpPr>
          <p:nvPr/>
        </p:nvCxnSpPr>
        <p:spPr>
          <a:xfrm>
            <a:off x="2692622" y="1860902"/>
            <a:ext cx="405300" cy="913200"/>
          </a:xfrm>
          <a:prstGeom prst="straightConnector1">
            <a:avLst/>
          </a:prstGeom>
          <a:noFill/>
          <a:ln w="9525" cap="flat" cmpd="sng">
            <a:solidFill>
              <a:schemeClr val="dk2"/>
            </a:solidFill>
            <a:prstDash val="solid"/>
            <a:round/>
            <a:headEnd type="none" w="sm" len="sm"/>
            <a:tailEnd type="triangle" w="med" len="med"/>
          </a:ln>
        </p:spPr>
      </p:cxnSp>
      <p:cxnSp>
        <p:nvCxnSpPr>
          <p:cNvPr id="394" name="Google Shape;394;g156eac9b5a1_0_0"/>
          <p:cNvCxnSpPr>
            <a:stCxn id="353" idx="6"/>
            <a:endCxn id="378" idx="2"/>
          </p:cNvCxnSpPr>
          <p:nvPr/>
        </p:nvCxnSpPr>
        <p:spPr>
          <a:xfrm>
            <a:off x="2692622" y="1860902"/>
            <a:ext cx="405300" cy="1370100"/>
          </a:xfrm>
          <a:prstGeom prst="straightConnector1">
            <a:avLst/>
          </a:prstGeom>
          <a:noFill/>
          <a:ln w="9525" cap="flat" cmpd="sng">
            <a:solidFill>
              <a:schemeClr val="dk2"/>
            </a:solidFill>
            <a:prstDash val="solid"/>
            <a:round/>
            <a:headEnd type="none" w="sm" len="sm"/>
            <a:tailEnd type="triangle" w="med" len="med"/>
          </a:ln>
        </p:spPr>
      </p:cxnSp>
      <p:cxnSp>
        <p:nvCxnSpPr>
          <p:cNvPr id="395" name="Google Shape;395;g156eac9b5a1_0_0"/>
          <p:cNvCxnSpPr>
            <a:stCxn id="375" idx="6"/>
            <a:endCxn id="354" idx="2"/>
          </p:cNvCxnSpPr>
          <p:nvPr/>
        </p:nvCxnSpPr>
        <p:spPr>
          <a:xfrm>
            <a:off x="3514180" y="1860921"/>
            <a:ext cx="405300" cy="327900"/>
          </a:xfrm>
          <a:prstGeom prst="straightConnector1">
            <a:avLst/>
          </a:prstGeom>
          <a:noFill/>
          <a:ln w="9525" cap="flat" cmpd="sng">
            <a:solidFill>
              <a:schemeClr val="dk2"/>
            </a:solidFill>
            <a:prstDash val="solid"/>
            <a:round/>
            <a:headEnd type="none" w="sm" len="sm"/>
            <a:tailEnd type="triangle" w="med" len="med"/>
          </a:ln>
        </p:spPr>
      </p:cxnSp>
      <p:cxnSp>
        <p:nvCxnSpPr>
          <p:cNvPr id="396" name="Google Shape;396;g156eac9b5a1_0_0"/>
          <p:cNvCxnSpPr>
            <a:stCxn id="375" idx="6"/>
            <a:endCxn id="366" idx="2"/>
          </p:cNvCxnSpPr>
          <p:nvPr/>
        </p:nvCxnSpPr>
        <p:spPr>
          <a:xfrm>
            <a:off x="3514180" y="1860921"/>
            <a:ext cx="405300" cy="999600"/>
          </a:xfrm>
          <a:prstGeom prst="straightConnector1">
            <a:avLst/>
          </a:prstGeom>
          <a:noFill/>
          <a:ln w="9525" cap="flat" cmpd="sng">
            <a:solidFill>
              <a:schemeClr val="dk2"/>
            </a:solidFill>
            <a:prstDash val="solid"/>
            <a:round/>
            <a:headEnd type="none" w="sm" len="sm"/>
            <a:tailEnd type="triangle" w="med" len="med"/>
          </a:ln>
        </p:spPr>
      </p:cxnSp>
      <p:cxnSp>
        <p:nvCxnSpPr>
          <p:cNvPr id="397" name="Google Shape;397;g156eac9b5a1_0_0"/>
          <p:cNvCxnSpPr>
            <a:stCxn id="376" idx="6"/>
            <a:endCxn id="354" idx="2"/>
          </p:cNvCxnSpPr>
          <p:nvPr/>
        </p:nvCxnSpPr>
        <p:spPr>
          <a:xfrm rot="10800000" flipH="1">
            <a:off x="3514180" y="2188569"/>
            <a:ext cx="405300" cy="129000"/>
          </a:xfrm>
          <a:prstGeom prst="straightConnector1">
            <a:avLst/>
          </a:prstGeom>
          <a:noFill/>
          <a:ln w="9525" cap="flat" cmpd="sng">
            <a:solidFill>
              <a:schemeClr val="dk2"/>
            </a:solidFill>
            <a:prstDash val="solid"/>
            <a:round/>
            <a:headEnd type="none" w="sm" len="sm"/>
            <a:tailEnd type="triangle" w="med" len="med"/>
          </a:ln>
        </p:spPr>
      </p:cxnSp>
      <p:cxnSp>
        <p:nvCxnSpPr>
          <p:cNvPr id="398" name="Google Shape;398;g156eac9b5a1_0_0"/>
          <p:cNvCxnSpPr>
            <a:stCxn id="376" idx="6"/>
            <a:endCxn id="366" idx="2"/>
          </p:cNvCxnSpPr>
          <p:nvPr/>
        </p:nvCxnSpPr>
        <p:spPr>
          <a:xfrm>
            <a:off x="3514180" y="2317569"/>
            <a:ext cx="405300" cy="543000"/>
          </a:xfrm>
          <a:prstGeom prst="straightConnector1">
            <a:avLst/>
          </a:prstGeom>
          <a:noFill/>
          <a:ln w="9525" cap="flat" cmpd="sng">
            <a:solidFill>
              <a:schemeClr val="dk2"/>
            </a:solidFill>
            <a:prstDash val="solid"/>
            <a:round/>
            <a:headEnd type="none" w="sm" len="sm"/>
            <a:tailEnd type="triangle" w="med" len="med"/>
          </a:ln>
        </p:spPr>
      </p:cxnSp>
      <p:cxnSp>
        <p:nvCxnSpPr>
          <p:cNvPr id="399" name="Google Shape;399;g156eac9b5a1_0_0"/>
          <p:cNvCxnSpPr>
            <a:stCxn id="377" idx="6"/>
            <a:endCxn id="354" idx="2"/>
          </p:cNvCxnSpPr>
          <p:nvPr/>
        </p:nvCxnSpPr>
        <p:spPr>
          <a:xfrm rot="10800000" flipH="1">
            <a:off x="3514180" y="2188626"/>
            <a:ext cx="405300" cy="585600"/>
          </a:xfrm>
          <a:prstGeom prst="straightConnector1">
            <a:avLst/>
          </a:prstGeom>
          <a:noFill/>
          <a:ln w="9525" cap="flat" cmpd="sng">
            <a:solidFill>
              <a:schemeClr val="dk2"/>
            </a:solidFill>
            <a:prstDash val="solid"/>
            <a:round/>
            <a:headEnd type="none" w="sm" len="sm"/>
            <a:tailEnd type="triangle" w="med" len="med"/>
          </a:ln>
        </p:spPr>
      </p:cxnSp>
      <p:cxnSp>
        <p:nvCxnSpPr>
          <p:cNvPr id="400" name="Google Shape;400;g156eac9b5a1_0_0"/>
          <p:cNvCxnSpPr>
            <a:stCxn id="377" idx="6"/>
            <a:endCxn id="366" idx="2"/>
          </p:cNvCxnSpPr>
          <p:nvPr/>
        </p:nvCxnSpPr>
        <p:spPr>
          <a:xfrm>
            <a:off x="3514180" y="2774226"/>
            <a:ext cx="405300" cy="86400"/>
          </a:xfrm>
          <a:prstGeom prst="straightConnector1">
            <a:avLst/>
          </a:prstGeom>
          <a:noFill/>
          <a:ln w="9525" cap="flat" cmpd="sng">
            <a:solidFill>
              <a:schemeClr val="dk2"/>
            </a:solidFill>
            <a:prstDash val="solid"/>
            <a:round/>
            <a:headEnd type="none" w="sm" len="sm"/>
            <a:tailEnd type="triangle" w="med" len="med"/>
          </a:ln>
        </p:spPr>
      </p:cxnSp>
      <p:cxnSp>
        <p:nvCxnSpPr>
          <p:cNvPr id="401" name="Google Shape;401;g156eac9b5a1_0_0"/>
          <p:cNvCxnSpPr>
            <a:stCxn id="378" idx="6"/>
            <a:endCxn id="354" idx="2"/>
          </p:cNvCxnSpPr>
          <p:nvPr/>
        </p:nvCxnSpPr>
        <p:spPr>
          <a:xfrm rot="10800000" flipH="1">
            <a:off x="3514180" y="2188692"/>
            <a:ext cx="405300" cy="1042200"/>
          </a:xfrm>
          <a:prstGeom prst="straightConnector1">
            <a:avLst/>
          </a:prstGeom>
          <a:noFill/>
          <a:ln w="9525" cap="flat" cmpd="sng">
            <a:solidFill>
              <a:schemeClr val="dk2"/>
            </a:solidFill>
            <a:prstDash val="solid"/>
            <a:round/>
            <a:headEnd type="none" w="sm" len="sm"/>
            <a:tailEnd type="triangle" w="med" len="med"/>
          </a:ln>
        </p:spPr>
      </p:cxnSp>
      <p:cxnSp>
        <p:nvCxnSpPr>
          <p:cNvPr id="402" name="Google Shape;402;g156eac9b5a1_0_0"/>
          <p:cNvCxnSpPr>
            <a:stCxn id="378" idx="6"/>
            <a:endCxn id="366" idx="2"/>
          </p:cNvCxnSpPr>
          <p:nvPr/>
        </p:nvCxnSpPr>
        <p:spPr>
          <a:xfrm rot="10800000" flipH="1">
            <a:off x="3514180" y="2860392"/>
            <a:ext cx="405300" cy="370500"/>
          </a:xfrm>
          <a:prstGeom prst="straightConnector1">
            <a:avLst/>
          </a:prstGeom>
          <a:noFill/>
          <a:ln w="9525" cap="flat" cmpd="sng">
            <a:solidFill>
              <a:schemeClr val="dk2"/>
            </a:solidFill>
            <a:prstDash val="solid"/>
            <a:round/>
            <a:headEnd type="none" w="sm" len="sm"/>
            <a:tailEnd type="triangle" w="med" len="med"/>
          </a:ln>
        </p:spPr>
      </p:cxnSp>
      <p:sp>
        <p:nvSpPr>
          <p:cNvPr id="403" name="Google Shape;403;g156eac9b5a1_0_0"/>
          <p:cNvSpPr txBox="1"/>
          <p:nvPr/>
        </p:nvSpPr>
        <p:spPr>
          <a:xfrm>
            <a:off x="6246875" y="2137525"/>
            <a:ext cx="1725300" cy="4464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Gill Sans"/>
                <a:ea typeface="Gill Sans"/>
                <a:cs typeface="Gill Sans"/>
                <a:sym typeface="Gill Sans"/>
              </a:rPr>
              <a:t>Simple Version </a:t>
            </a:r>
            <a:endParaRPr sz="1700" b="0" i="0" u="none" strike="noStrike" cap="none">
              <a:solidFill>
                <a:srgbClr val="000000"/>
              </a:solidFill>
              <a:latin typeface="Gill Sans"/>
              <a:ea typeface="Gill Sans"/>
              <a:cs typeface="Gill Sans"/>
              <a:sym typeface="Gill Sans"/>
            </a:endParaRPr>
          </a:p>
        </p:txBody>
      </p:sp>
      <p:sp>
        <p:nvSpPr>
          <p:cNvPr id="404" name="Google Shape;404;g156eac9b5a1_0_0"/>
          <p:cNvSpPr txBox="1"/>
          <p:nvPr/>
        </p:nvSpPr>
        <p:spPr>
          <a:xfrm>
            <a:off x="5996075" y="4816125"/>
            <a:ext cx="2226900" cy="4464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Gill Sans"/>
                <a:ea typeface="Gill Sans"/>
                <a:cs typeface="Gill Sans"/>
                <a:sym typeface="Gill Sans"/>
              </a:rPr>
              <a:t>More complex version </a:t>
            </a:r>
            <a:endParaRPr sz="1700" b="0" i="0" u="none" strike="noStrike" cap="none">
              <a:solidFill>
                <a:srgbClr val="000000"/>
              </a:solidFill>
              <a:latin typeface="Gill Sans"/>
              <a:ea typeface="Gill Sans"/>
              <a:cs typeface="Gill Sans"/>
              <a:sym typeface="Gill Sans"/>
            </a:endParaRPr>
          </a:p>
        </p:txBody>
      </p:sp>
      <p:sp>
        <p:nvSpPr>
          <p:cNvPr id="405" name="Google Shape;405;g156eac9b5a1_0_0"/>
          <p:cNvSpPr/>
          <p:nvPr/>
        </p:nvSpPr>
        <p:spPr>
          <a:xfrm>
            <a:off x="677476" y="4415672"/>
            <a:ext cx="4569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406" name="Google Shape;406;g156eac9b5a1_0_0"/>
          <p:cNvSpPr/>
          <p:nvPr/>
        </p:nvSpPr>
        <p:spPr>
          <a:xfrm>
            <a:off x="677612" y="4942192"/>
            <a:ext cx="4569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07" name="Google Shape;407;g156eac9b5a1_0_0"/>
          <p:cNvSpPr/>
          <p:nvPr/>
        </p:nvSpPr>
        <p:spPr>
          <a:xfrm>
            <a:off x="1526117" y="4302763"/>
            <a:ext cx="4569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g156eac9b5a1_0_0"/>
          <p:cNvSpPr/>
          <p:nvPr/>
        </p:nvSpPr>
        <p:spPr>
          <a:xfrm>
            <a:off x="4870054" y="4534068"/>
            <a:ext cx="4569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09" name="Google Shape;409;g156eac9b5a1_0_0"/>
          <p:cNvCxnSpPr>
            <a:stCxn id="405" idx="6"/>
            <a:endCxn id="407" idx="2"/>
          </p:cNvCxnSpPr>
          <p:nvPr/>
        </p:nvCxnSpPr>
        <p:spPr>
          <a:xfrm rot="10800000" flipH="1">
            <a:off x="1134376" y="4481972"/>
            <a:ext cx="391800" cy="112800"/>
          </a:xfrm>
          <a:prstGeom prst="straightConnector1">
            <a:avLst/>
          </a:prstGeom>
          <a:noFill/>
          <a:ln w="9525" cap="flat" cmpd="sng">
            <a:solidFill>
              <a:schemeClr val="dk2"/>
            </a:solidFill>
            <a:prstDash val="solid"/>
            <a:round/>
            <a:headEnd type="none" w="sm" len="sm"/>
            <a:tailEnd type="triangle" w="med" len="med"/>
          </a:ln>
        </p:spPr>
      </p:cxnSp>
      <p:cxnSp>
        <p:nvCxnSpPr>
          <p:cNvPr id="410" name="Google Shape;410;g156eac9b5a1_0_0"/>
          <p:cNvCxnSpPr>
            <a:stCxn id="406" idx="6"/>
            <a:endCxn id="407" idx="2"/>
          </p:cNvCxnSpPr>
          <p:nvPr/>
        </p:nvCxnSpPr>
        <p:spPr>
          <a:xfrm rot="10800000" flipH="1">
            <a:off x="1134512" y="4481992"/>
            <a:ext cx="391500" cy="639300"/>
          </a:xfrm>
          <a:prstGeom prst="straightConnector1">
            <a:avLst/>
          </a:prstGeom>
          <a:noFill/>
          <a:ln w="9525" cap="flat" cmpd="sng">
            <a:solidFill>
              <a:schemeClr val="dk2"/>
            </a:solidFill>
            <a:prstDash val="solid"/>
            <a:round/>
            <a:headEnd type="none" w="sm" len="sm"/>
            <a:tailEnd type="triangle" w="med" len="med"/>
          </a:ln>
        </p:spPr>
      </p:cxnSp>
      <p:sp>
        <p:nvSpPr>
          <p:cNvPr id="411" name="Google Shape;411;g156eac9b5a1_0_0"/>
          <p:cNvSpPr/>
          <p:nvPr/>
        </p:nvSpPr>
        <p:spPr>
          <a:xfrm>
            <a:off x="1526142" y="4757844"/>
            <a:ext cx="4569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12" name="Google Shape;412;g156eac9b5a1_0_0"/>
          <p:cNvCxnSpPr>
            <a:stCxn id="405" idx="6"/>
            <a:endCxn id="411" idx="2"/>
          </p:cNvCxnSpPr>
          <p:nvPr/>
        </p:nvCxnSpPr>
        <p:spPr>
          <a:xfrm>
            <a:off x="1134376" y="4594772"/>
            <a:ext cx="391800" cy="342300"/>
          </a:xfrm>
          <a:prstGeom prst="straightConnector1">
            <a:avLst/>
          </a:prstGeom>
          <a:noFill/>
          <a:ln w="9525" cap="flat" cmpd="sng">
            <a:solidFill>
              <a:schemeClr val="dk2"/>
            </a:solidFill>
            <a:prstDash val="solid"/>
            <a:round/>
            <a:headEnd type="none" w="sm" len="sm"/>
            <a:tailEnd type="triangle" w="med" len="med"/>
          </a:ln>
        </p:spPr>
      </p:cxnSp>
      <p:cxnSp>
        <p:nvCxnSpPr>
          <p:cNvPr id="413" name="Google Shape;413;g156eac9b5a1_0_0"/>
          <p:cNvCxnSpPr>
            <a:stCxn id="406" idx="6"/>
            <a:endCxn id="411" idx="2"/>
          </p:cNvCxnSpPr>
          <p:nvPr/>
        </p:nvCxnSpPr>
        <p:spPr>
          <a:xfrm rot="10800000" flipH="1">
            <a:off x="1134512" y="4937092"/>
            <a:ext cx="391500" cy="184200"/>
          </a:xfrm>
          <a:prstGeom prst="straightConnector1">
            <a:avLst/>
          </a:prstGeom>
          <a:noFill/>
          <a:ln w="9525" cap="flat" cmpd="sng">
            <a:solidFill>
              <a:schemeClr val="dk2"/>
            </a:solidFill>
            <a:prstDash val="solid"/>
            <a:round/>
            <a:headEnd type="none" w="sm" len="sm"/>
            <a:tailEnd type="triangle" w="med" len="med"/>
          </a:ln>
        </p:spPr>
      </p:cxnSp>
      <p:sp>
        <p:nvSpPr>
          <p:cNvPr id="414" name="Google Shape;414;g156eac9b5a1_0_0"/>
          <p:cNvSpPr/>
          <p:nvPr/>
        </p:nvSpPr>
        <p:spPr>
          <a:xfrm>
            <a:off x="677481" y="5468703"/>
            <a:ext cx="4569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15" name="Google Shape;415;g156eac9b5a1_0_0"/>
          <p:cNvSpPr/>
          <p:nvPr/>
        </p:nvSpPr>
        <p:spPr>
          <a:xfrm>
            <a:off x="1526117" y="5678650"/>
            <a:ext cx="4569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g156eac9b5a1_0_0"/>
          <p:cNvSpPr/>
          <p:nvPr/>
        </p:nvSpPr>
        <p:spPr>
          <a:xfrm>
            <a:off x="1526117" y="5245588"/>
            <a:ext cx="4569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g156eac9b5a1_0_0"/>
          <p:cNvSpPr/>
          <p:nvPr/>
        </p:nvSpPr>
        <p:spPr>
          <a:xfrm>
            <a:off x="4870054" y="5233894"/>
            <a:ext cx="4569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18" name="Google Shape;418;g156eac9b5a1_0_0"/>
          <p:cNvCxnSpPr>
            <a:stCxn id="414" idx="6"/>
            <a:endCxn id="407" idx="2"/>
          </p:cNvCxnSpPr>
          <p:nvPr/>
        </p:nvCxnSpPr>
        <p:spPr>
          <a:xfrm rot="10800000" flipH="1">
            <a:off x="1134381" y="4482003"/>
            <a:ext cx="391800" cy="1165800"/>
          </a:xfrm>
          <a:prstGeom prst="straightConnector1">
            <a:avLst/>
          </a:prstGeom>
          <a:noFill/>
          <a:ln w="9525" cap="flat" cmpd="sng">
            <a:solidFill>
              <a:schemeClr val="dk2"/>
            </a:solidFill>
            <a:prstDash val="solid"/>
            <a:round/>
            <a:headEnd type="none" w="sm" len="sm"/>
            <a:tailEnd type="triangle" w="med" len="med"/>
          </a:ln>
        </p:spPr>
      </p:cxnSp>
      <p:cxnSp>
        <p:nvCxnSpPr>
          <p:cNvPr id="419" name="Google Shape;419;g156eac9b5a1_0_0"/>
          <p:cNvCxnSpPr>
            <a:stCxn id="405" idx="6"/>
            <a:endCxn id="416" idx="2"/>
          </p:cNvCxnSpPr>
          <p:nvPr/>
        </p:nvCxnSpPr>
        <p:spPr>
          <a:xfrm>
            <a:off x="1134376" y="4594772"/>
            <a:ext cx="391800" cy="829800"/>
          </a:xfrm>
          <a:prstGeom prst="straightConnector1">
            <a:avLst/>
          </a:prstGeom>
          <a:noFill/>
          <a:ln w="9525" cap="flat" cmpd="sng">
            <a:solidFill>
              <a:schemeClr val="dk2"/>
            </a:solidFill>
            <a:prstDash val="solid"/>
            <a:round/>
            <a:headEnd type="none" w="sm" len="sm"/>
            <a:tailEnd type="triangle" w="med" len="med"/>
          </a:ln>
        </p:spPr>
      </p:cxnSp>
      <p:cxnSp>
        <p:nvCxnSpPr>
          <p:cNvPr id="420" name="Google Shape;420;g156eac9b5a1_0_0"/>
          <p:cNvCxnSpPr>
            <a:stCxn id="405" idx="6"/>
            <a:endCxn id="415" idx="2"/>
          </p:cNvCxnSpPr>
          <p:nvPr/>
        </p:nvCxnSpPr>
        <p:spPr>
          <a:xfrm>
            <a:off x="1134376" y="4594772"/>
            <a:ext cx="391800" cy="1263000"/>
          </a:xfrm>
          <a:prstGeom prst="straightConnector1">
            <a:avLst/>
          </a:prstGeom>
          <a:noFill/>
          <a:ln w="9525" cap="flat" cmpd="sng">
            <a:solidFill>
              <a:schemeClr val="dk2"/>
            </a:solidFill>
            <a:prstDash val="solid"/>
            <a:round/>
            <a:headEnd type="none" w="sm" len="sm"/>
            <a:tailEnd type="triangle" w="med" len="med"/>
          </a:ln>
        </p:spPr>
      </p:cxnSp>
      <p:cxnSp>
        <p:nvCxnSpPr>
          <p:cNvPr id="421" name="Google Shape;421;g156eac9b5a1_0_0"/>
          <p:cNvCxnSpPr>
            <a:stCxn id="406" idx="6"/>
            <a:endCxn id="416" idx="2"/>
          </p:cNvCxnSpPr>
          <p:nvPr/>
        </p:nvCxnSpPr>
        <p:spPr>
          <a:xfrm>
            <a:off x="1134512" y="5121292"/>
            <a:ext cx="391500" cy="303300"/>
          </a:xfrm>
          <a:prstGeom prst="straightConnector1">
            <a:avLst/>
          </a:prstGeom>
          <a:noFill/>
          <a:ln w="9525" cap="flat" cmpd="sng">
            <a:solidFill>
              <a:schemeClr val="dk2"/>
            </a:solidFill>
            <a:prstDash val="solid"/>
            <a:round/>
            <a:headEnd type="none" w="sm" len="sm"/>
            <a:tailEnd type="triangle" w="med" len="med"/>
          </a:ln>
        </p:spPr>
      </p:cxnSp>
      <p:cxnSp>
        <p:nvCxnSpPr>
          <p:cNvPr id="422" name="Google Shape;422;g156eac9b5a1_0_0"/>
          <p:cNvCxnSpPr>
            <a:stCxn id="406" idx="6"/>
            <a:endCxn id="415" idx="2"/>
          </p:cNvCxnSpPr>
          <p:nvPr/>
        </p:nvCxnSpPr>
        <p:spPr>
          <a:xfrm>
            <a:off x="1134512" y="5121292"/>
            <a:ext cx="391500" cy="736500"/>
          </a:xfrm>
          <a:prstGeom prst="straightConnector1">
            <a:avLst/>
          </a:prstGeom>
          <a:noFill/>
          <a:ln w="9525" cap="flat" cmpd="sng">
            <a:solidFill>
              <a:schemeClr val="dk2"/>
            </a:solidFill>
            <a:prstDash val="solid"/>
            <a:round/>
            <a:headEnd type="none" w="sm" len="sm"/>
            <a:tailEnd type="triangle" w="med" len="med"/>
          </a:ln>
        </p:spPr>
      </p:cxnSp>
      <p:cxnSp>
        <p:nvCxnSpPr>
          <p:cNvPr id="423" name="Google Shape;423;g156eac9b5a1_0_0"/>
          <p:cNvCxnSpPr>
            <a:stCxn id="414" idx="6"/>
            <a:endCxn id="411" idx="2"/>
          </p:cNvCxnSpPr>
          <p:nvPr/>
        </p:nvCxnSpPr>
        <p:spPr>
          <a:xfrm rot="10800000" flipH="1">
            <a:off x="1134381" y="4936803"/>
            <a:ext cx="391800" cy="711000"/>
          </a:xfrm>
          <a:prstGeom prst="straightConnector1">
            <a:avLst/>
          </a:prstGeom>
          <a:noFill/>
          <a:ln w="9525" cap="flat" cmpd="sng">
            <a:solidFill>
              <a:schemeClr val="dk2"/>
            </a:solidFill>
            <a:prstDash val="solid"/>
            <a:round/>
            <a:headEnd type="none" w="sm" len="sm"/>
            <a:tailEnd type="triangle" w="med" len="med"/>
          </a:ln>
        </p:spPr>
      </p:cxnSp>
      <p:cxnSp>
        <p:nvCxnSpPr>
          <p:cNvPr id="424" name="Google Shape;424;g156eac9b5a1_0_0"/>
          <p:cNvCxnSpPr>
            <a:stCxn id="414" idx="6"/>
            <a:endCxn id="416" idx="2"/>
          </p:cNvCxnSpPr>
          <p:nvPr/>
        </p:nvCxnSpPr>
        <p:spPr>
          <a:xfrm rot="10800000" flipH="1">
            <a:off x="1134381" y="5424603"/>
            <a:ext cx="391800" cy="223200"/>
          </a:xfrm>
          <a:prstGeom prst="straightConnector1">
            <a:avLst/>
          </a:prstGeom>
          <a:noFill/>
          <a:ln w="9525" cap="flat" cmpd="sng">
            <a:solidFill>
              <a:schemeClr val="dk2"/>
            </a:solidFill>
            <a:prstDash val="solid"/>
            <a:round/>
            <a:headEnd type="none" w="sm" len="sm"/>
            <a:tailEnd type="triangle" w="med" len="med"/>
          </a:ln>
        </p:spPr>
      </p:cxnSp>
      <p:cxnSp>
        <p:nvCxnSpPr>
          <p:cNvPr id="425" name="Google Shape;425;g156eac9b5a1_0_0"/>
          <p:cNvCxnSpPr>
            <a:stCxn id="414" idx="6"/>
            <a:endCxn id="415" idx="2"/>
          </p:cNvCxnSpPr>
          <p:nvPr/>
        </p:nvCxnSpPr>
        <p:spPr>
          <a:xfrm>
            <a:off x="1134381" y="5647803"/>
            <a:ext cx="391800" cy="210000"/>
          </a:xfrm>
          <a:prstGeom prst="straightConnector1">
            <a:avLst/>
          </a:prstGeom>
          <a:noFill/>
          <a:ln w="9525" cap="flat" cmpd="sng">
            <a:solidFill>
              <a:schemeClr val="dk2"/>
            </a:solidFill>
            <a:prstDash val="solid"/>
            <a:round/>
            <a:headEnd type="none" w="sm" len="sm"/>
            <a:tailEnd type="triangle" w="med" len="med"/>
          </a:ln>
        </p:spPr>
      </p:cxnSp>
      <p:sp>
        <p:nvSpPr>
          <p:cNvPr id="426" name="Google Shape;426;g156eac9b5a1_0_0"/>
          <p:cNvSpPr/>
          <p:nvPr/>
        </p:nvSpPr>
        <p:spPr>
          <a:xfrm>
            <a:off x="2291723" y="4300643"/>
            <a:ext cx="4569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g156eac9b5a1_0_0"/>
          <p:cNvSpPr/>
          <p:nvPr/>
        </p:nvSpPr>
        <p:spPr>
          <a:xfrm>
            <a:off x="2291723" y="4757291"/>
            <a:ext cx="4569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g156eac9b5a1_0_0"/>
          <p:cNvSpPr/>
          <p:nvPr/>
        </p:nvSpPr>
        <p:spPr>
          <a:xfrm>
            <a:off x="2291723" y="5213947"/>
            <a:ext cx="4569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g156eac9b5a1_0_0"/>
          <p:cNvSpPr/>
          <p:nvPr/>
        </p:nvSpPr>
        <p:spPr>
          <a:xfrm>
            <a:off x="2291723" y="5670613"/>
            <a:ext cx="4569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30" name="Google Shape;430;g156eac9b5a1_0_0"/>
          <p:cNvCxnSpPr>
            <a:stCxn id="407" idx="6"/>
            <a:endCxn id="426" idx="2"/>
          </p:cNvCxnSpPr>
          <p:nvPr/>
        </p:nvCxnSpPr>
        <p:spPr>
          <a:xfrm rot="10800000" flipH="1">
            <a:off x="1983017" y="4479763"/>
            <a:ext cx="308700" cy="2100"/>
          </a:xfrm>
          <a:prstGeom prst="straightConnector1">
            <a:avLst/>
          </a:prstGeom>
          <a:noFill/>
          <a:ln w="9525" cap="flat" cmpd="sng">
            <a:solidFill>
              <a:schemeClr val="dk2"/>
            </a:solidFill>
            <a:prstDash val="solid"/>
            <a:round/>
            <a:headEnd type="none" w="sm" len="sm"/>
            <a:tailEnd type="triangle" w="med" len="med"/>
          </a:ln>
        </p:spPr>
      </p:cxnSp>
      <p:cxnSp>
        <p:nvCxnSpPr>
          <p:cNvPr id="431" name="Google Shape;431;g156eac9b5a1_0_0"/>
          <p:cNvCxnSpPr>
            <a:stCxn id="411" idx="6"/>
            <a:endCxn id="427" idx="2"/>
          </p:cNvCxnSpPr>
          <p:nvPr/>
        </p:nvCxnSpPr>
        <p:spPr>
          <a:xfrm rot="10800000" flipH="1">
            <a:off x="1983042" y="4936344"/>
            <a:ext cx="308700" cy="600"/>
          </a:xfrm>
          <a:prstGeom prst="straightConnector1">
            <a:avLst/>
          </a:prstGeom>
          <a:noFill/>
          <a:ln w="9525" cap="flat" cmpd="sng">
            <a:solidFill>
              <a:schemeClr val="dk2"/>
            </a:solidFill>
            <a:prstDash val="solid"/>
            <a:round/>
            <a:headEnd type="none" w="sm" len="sm"/>
            <a:tailEnd type="triangle" w="med" len="med"/>
          </a:ln>
        </p:spPr>
      </p:cxnSp>
      <p:cxnSp>
        <p:nvCxnSpPr>
          <p:cNvPr id="432" name="Google Shape;432;g156eac9b5a1_0_0"/>
          <p:cNvCxnSpPr>
            <a:stCxn id="416" idx="6"/>
            <a:endCxn id="428" idx="2"/>
          </p:cNvCxnSpPr>
          <p:nvPr/>
        </p:nvCxnSpPr>
        <p:spPr>
          <a:xfrm rot="10800000" flipH="1">
            <a:off x="1983017" y="5393188"/>
            <a:ext cx="308700" cy="31500"/>
          </a:xfrm>
          <a:prstGeom prst="straightConnector1">
            <a:avLst/>
          </a:prstGeom>
          <a:noFill/>
          <a:ln w="9525" cap="flat" cmpd="sng">
            <a:solidFill>
              <a:schemeClr val="dk2"/>
            </a:solidFill>
            <a:prstDash val="solid"/>
            <a:round/>
            <a:headEnd type="none" w="sm" len="sm"/>
            <a:tailEnd type="triangle" w="med" len="med"/>
          </a:ln>
        </p:spPr>
      </p:cxnSp>
      <p:cxnSp>
        <p:nvCxnSpPr>
          <p:cNvPr id="433" name="Google Shape;433;g156eac9b5a1_0_0"/>
          <p:cNvCxnSpPr>
            <a:stCxn id="407" idx="6"/>
            <a:endCxn id="427" idx="2"/>
          </p:cNvCxnSpPr>
          <p:nvPr/>
        </p:nvCxnSpPr>
        <p:spPr>
          <a:xfrm>
            <a:off x="1983017" y="4481863"/>
            <a:ext cx="308700" cy="454500"/>
          </a:xfrm>
          <a:prstGeom prst="straightConnector1">
            <a:avLst/>
          </a:prstGeom>
          <a:noFill/>
          <a:ln w="9525" cap="flat" cmpd="sng">
            <a:solidFill>
              <a:schemeClr val="dk2"/>
            </a:solidFill>
            <a:prstDash val="solid"/>
            <a:round/>
            <a:headEnd type="none" w="sm" len="sm"/>
            <a:tailEnd type="triangle" w="med" len="med"/>
          </a:ln>
        </p:spPr>
      </p:cxnSp>
      <p:cxnSp>
        <p:nvCxnSpPr>
          <p:cNvPr id="434" name="Google Shape;434;g156eac9b5a1_0_0"/>
          <p:cNvCxnSpPr>
            <a:stCxn id="411" idx="6"/>
            <a:endCxn id="428" idx="2"/>
          </p:cNvCxnSpPr>
          <p:nvPr/>
        </p:nvCxnSpPr>
        <p:spPr>
          <a:xfrm>
            <a:off x="1983042" y="4936944"/>
            <a:ext cx="308700" cy="456000"/>
          </a:xfrm>
          <a:prstGeom prst="straightConnector1">
            <a:avLst/>
          </a:prstGeom>
          <a:noFill/>
          <a:ln w="9525" cap="flat" cmpd="sng">
            <a:solidFill>
              <a:schemeClr val="dk2"/>
            </a:solidFill>
            <a:prstDash val="solid"/>
            <a:round/>
            <a:headEnd type="none" w="sm" len="sm"/>
            <a:tailEnd type="triangle" w="med" len="med"/>
          </a:ln>
        </p:spPr>
      </p:cxnSp>
      <p:cxnSp>
        <p:nvCxnSpPr>
          <p:cNvPr id="435" name="Google Shape;435;g156eac9b5a1_0_0"/>
          <p:cNvCxnSpPr>
            <a:stCxn id="416" idx="6"/>
            <a:endCxn id="429" idx="2"/>
          </p:cNvCxnSpPr>
          <p:nvPr/>
        </p:nvCxnSpPr>
        <p:spPr>
          <a:xfrm>
            <a:off x="1983017" y="5424688"/>
            <a:ext cx="308700" cy="425100"/>
          </a:xfrm>
          <a:prstGeom prst="straightConnector1">
            <a:avLst/>
          </a:prstGeom>
          <a:noFill/>
          <a:ln w="9525" cap="flat" cmpd="sng">
            <a:solidFill>
              <a:schemeClr val="dk2"/>
            </a:solidFill>
            <a:prstDash val="solid"/>
            <a:round/>
            <a:headEnd type="none" w="sm" len="sm"/>
            <a:tailEnd type="triangle" w="med" len="med"/>
          </a:ln>
        </p:spPr>
      </p:cxnSp>
      <p:cxnSp>
        <p:nvCxnSpPr>
          <p:cNvPr id="436" name="Google Shape;436;g156eac9b5a1_0_0"/>
          <p:cNvCxnSpPr>
            <a:stCxn id="415" idx="6"/>
            <a:endCxn id="429" idx="2"/>
          </p:cNvCxnSpPr>
          <p:nvPr/>
        </p:nvCxnSpPr>
        <p:spPr>
          <a:xfrm rot="10800000" flipH="1">
            <a:off x="1983017" y="5849650"/>
            <a:ext cx="308700" cy="8100"/>
          </a:xfrm>
          <a:prstGeom prst="straightConnector1">
            <a:avLst/>
          </a:prstGeom>
          <a:noFill/>
          <a:ln w="9525" cap="flat" cmpd="sng">
            <a:solidFill>
              <a:schemeClr val="dk2"/>
            </a:solidFill>
            <a:prstDash val="solid"/>
            <a:round/>
            <a:headEnd type="none" w="sm" len="sm"/>
            <a:tailEnd type="triangle" w="med" len="med"/>
          </a:ln>
        </p:spPr>
      </p:cxnSp>
      <p:cxnSp>
        <p:nvCxnSpPr>
          <p:cNvPr id="437" name="Google Shape;437;g156eac9b5a1_0_0"/>
          <p:cNvCxnSpPr>
            <a:stCxn id="415" idx="6"/>
            <a:endCxn id="428" idx="2"/>
          </p:cNvCxnSpPr>
          <p:nvPr/>
        </p:nvCxnSpPr>
        <p:spPr>
          <a:xfrm rot="10800000" flipH="1">
            <a:off x="1983017" y="5393050"/>
            <a:ext cx="308700" cy="464700"/>
          </a:xfrm>
          <a:prstGeom prst="straightConnector1">
            <a:avLst/>
          </a:prstGeom>
          <a:noFill/>
          <a:ln w="9525" cap="flat" cmpd="sng">
            <a:solidFill>
              <a:schemeClr val="dk2"/>
            </a:solidFill>
            <a:prstDash val="solid"/>
            <a:round/>
            <a:headEnd type="none" w="sm" len="sm"/>
            <a:tailEnd type="triangle" w="med" len="med"/>
          </a:ln>
        </p:spPr>
      </p:cxnSp>
      <p:cxnSp>
        <p:nvCxnSpPr>
          <p:cNvPr id="438" name="Google Shape;438;g156eac9b5a1_0_0"/>
          <p:cNvCxnSpPr>
            <a:stCxn id="415" idx="6"/>
            <a:endCxn id="427" idx="2"/>
          </p:cNvCxnSpPr>
          <p:nvPr/>
        </p:nvCxnSpPr>
        <p:spPr>
          <a:xfrm rot="10800000" flipH="1">
            <a:off x="1983017" y="4936450"/>
            <a:ext cx="308700" cy="921300"/>
          </a:xfrm>
          <a:prstGeom prst="straightConnector1">
            <a:avLst/>
          </a:prstGeom>
          <a:noFill/>
          <a:ln w="9525" cap="flat" cmpd="sng">
            <a:solidFill>
              <a:schemeClr val="dk2"/>
            </a:solidFill>
            <a:prstDash val="solid"/>
            <a:round/>
            <a:headEnd type="none" w="sm" len="sm"/>
            <a:tailEnd type="triangle" w="med" len="med"/>
          </a:ln>
        </p:spPr>
      </p:cxnSp>
      <p:cxnSp>
        <p:nvCxnSpPr>
          <p:cNvPr id="439" name="Google Shape;439;g156eac9b5a1_0_0"/>
          <p:cNvCxnSpPr>
            <a:stCxn id="415" idx="6"/>
            <a:endCxn id="426" idx="2"/>
          </p:cNvCxnSpPr>
          <p:nvPr/>
        </p:nvCxnSpPr>
        <p:spPr>
          <a:xfrm rot="10800000" flipH="1">
            <a:off x="1983017" y="4479850"/>
            <a:ext cx="308700" cy="1377900"/>
          </a:xfrm>
          <a:prstGeom prst="straightConnector1">
            <a:avLst/>
          </a:prstGeom>
          <a:noFill/>
          <a:ln w="9525" cap="flat" cmpd="sng">
            <a:solidFill>
              <a:schemeClr val="dk2"/>
            </a:solidFill>
            <a:prstDash val="solid"/>
            <a:round/>
            <a:headEnd type="none" w="sm" len="sm"/>
            <a:tailEnd type="triangle" w="med" len="med"/>
          </a:ln>
        </p:spPr>
      </p:cxnSp>
      <p:cxnSp>
        <p:nvCxnSpPr>
          <p:cNvPr id="440" name="Google Shape;440;g156eac9b5a1_0_0"/>
          <p:cNvCxnSpPr>
            <a:stCxn id="416" idx="6"/>
            <a:endCxn id="427" idx="2"/>
          </p:cNvCxnSpPr>
          <p:nvPr/>
        </p:nvCxnSpPr>
        <p:spPr>
          <a:xfrm rot="10800000" flipH="1">
            <a:off x="1983017" y="4936288"/>
            <a:ext cx="308700" cy="488400"/>
          </a:xfrm>
          <a:prstGeom prst="straightConnector1">
            <a:avLst/>
          </a:prstGeom>
          <a:noFill/>
          <a:ln w="9525" cap="flat" cmpd="sng">
            <a:solidFill>
              <a:schemeClr val="dk2"/>
            </a:solidFill>
            <a:prstDash val="solid"/>
            <a:round/>
            <a:headEnd type="none" w="sm" len="sm"/>
            <a:tailEnd type="triangle" w="med" len="med"/>
          </a:ln>
        </p:spPr>
      </p:cxnSp>
      <p:cxnSp>
        <p:nvCxnSpPr>
          <p:cNvPr id="441" name="Google Shape;441;g156eac9b5a1_0_0"/>
          <p:cNvCxnSpPr>
            <a:stCxn id="416" idx="6"/>
            <a:endCxn id="426" idx="2"/>
          </p:cNvCxnSpPr>
          <p:nvPr/>
        </p:nvCxnSpPr>
        <p:spPr>
          <a:xfrm rot="10800000" flipH="1">
            <a:off x="1983017" y="4479688"/>
            <a:ext cx="308700" cy="945000"/>
          </a:xfrm>
          <a:prstGeom prst="straightConnector1">
            <a:avLst/>
          </a:prstGeom>
          <a:noFill/>
          <a:ln w="9525" cap="flat" cmpd="sng">
            <a:solidFill>
              <a:schemeClr val="dk2"/>
            </a:solidFill>
            <a:prstDash val="solid"/>
            <a:round/>
            <a:headEnd type="none" w="sm" len="sm"/>
            <a:tailEnd type="triangle" w="med" len="med"/>
          </a:ln>
        </p:spPr>
      </p:cxnSp>
      <p:cxnSp>
        <p:nvCxnSpPr>
          <p:cNvPr id="442" name="Google Shape;442;g156eac9b5a1_0_0"/>
          <p:cNvCxnSpPr>
            <a:stCxn id="411" idx="6"/>
            <a:endCxn id="426" idx="2"/>
          </p:cNvCxnSpPr>
          <p:nvPr/>
        </p:nvCxnSpPr>
        <p:spPr>
          <a:xfrm rot="10800000" flipH="1">
            <a:off x="1983042" y="4479744"/>
            <a:ext cx="308700" cy="457200"/>
          </a:xfrm>
          <a:prstGeom prst="straightConnector1">
            <a:avLst/>
          </a:prstGeom>
          <a:noFill/>
          <a:ln w="9525" cap="flat" cmpd="sng">
            <a:solidFill>
              <a:schemeClr val="dk2"/>
            </a:solidFill>
            <a:prstDash val="solid"/>
            <a:round/>
            <a:headEnd type="none" w="sm" len="sm"/>
            <a:tailEnd type="triangle" w="med" len="med"/>
          </a:ln>
        </p:spPr>
      </p:cxnSp>
      <p:cxnSp>
        <p:nvCxnSpPr>
          <p:cNvPr id="443" name="Google Shape;443;g156eac9b5a1_0_0"/>
          <p:cNvCxnSpPr>
            <a:stCxn id="411" idx="6"/>
            <a:endCxn id="429" idx="2"/>
          </p:cNvCxnSpPr>
          <p:nvPr/>
        </p:nvCxnSpPr>
        <p:spPr>
          <a:xfrm>
            <a:off x="1983042" y="4936944"/>
            <a:ext cx="308700" cy="912900"/>
          </a:xfrm>
          <a:prstGeom prst="straightConnector1">
            <a:avLst/>
          </a:prstGeom>
          <a:noFill/>
          <a:ln w="9525" cap="flat" cmpd="sng">
            <a:solidFill>
              <a:schemeClr val="dk2"/>
            </a:solidFill>
            <a:prstDash val="solid"/>
            <a:round/>
            <a:headEnd type="none" w="sm" len="sm"/>
            <a:tailEnd type="triangle" w="med" len="med"/>
          </a:ln>
        </p:spPr>
      </p:cxnSp>
      <p:cxnSp>
        <p:nvCxnSpPr>
          <p:cNvPr id="444" name="Google Shape;444;g156eac9b5a1_0_0"/>
          <p:cNvCxnSpPr>
            <a:stCxn id="407" idx="6"/>
            <a:endCxn id="428" idx="2"/>
          </p:cNvCxnSpPr>
          <p:nvPr/>
        </p:nvCxnSpPr>
        <p:spPr>
          <a:xfrm>
            <a:off x="1983017" y="4481863"/>
            <a:ext cx="308700" cy="911100"/>
          </a:xfrm>
          <a:prstGeom prst="straightConnector1">
            <a:avLst/>
          </a:prstGeom>
          <a:noFill/>
          <a:ln w="9525" cap="flat" cmpd="sng">
            <a:solidFill>
              <a:schemeClr val="dk2"/>
            </a:solidFill>
            <a:prstDash val="solid"/>
            <a:round/>
            <a:headEnd type="none" w="sm" len="sm"/>
            <a:tailEnd type="triangle" w="med" len="med"/>
          </a:ln>
        </p:spPr>
      </p:cxnSp>
      <p:cxnSp>
        <p:nvCxnSpPr>
          <p:cNvPr id="445" name="Google Shape;445;g156eac9b5a1_0_0"/>
          <p:cNvCxnSpPr>
            <a:stCxn id="407" idx="6"/>
            <a:endCxn id="429" idx="2"/>
          </p:cNvCxnSpPr>
          <p:nvPr/>
        </p:nvCxnSpPr>
        <p:spPr>
          <a:xfrm>
            <a:off x="1983017" y="4481863"/>
            <a:ext cx="308700" cy="1368000"/>
          </a:xfrm>
          <a:prstGeom prst="straightConnector1">
            <a:avLst/>
          </a:prstGeom>
          <a:noFill/>
          <a:ln w="9525" cap="flat" cmpd="sng">
            <a:solidFill>
              <a:schemeClr val="dk2"/>
            </a:solidFill>
            <a:prstDash val="solid"/>
            <a:round/>
            <a:headEnd type="none" w="sm" len="sm"/>
            <a:tailEnd type="triangle" w="med" len="med"/>
          </a:ln>
        </p:spPr>
      </p:cxnSp>
      <p:sp>
        <p:nvSpPr>
          <p:cNvPr id="446" name="Google Shape;446;g156eac9b5a1_0_0"/>
          <p:cNvSpPr/>
          <p:nvPr/>
        </p:nvSpPr>
        <p:spPr>
          <a:xfrm>
            <a:off x="3378304" y="4275150"/>
            <a:ext cx="4569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g156eac9b5a1_0_0"/>
          <p:cNvSpPr/>
          <p:nvPr/>
        </p:nvSpPr>
        <p:spPr>
          <a:xfrm>
            <a:off x="3378329" y="4730232"/>
            <a:ext cx="4569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g156eac9b5a1_0_0"/>
          <p:cNvSpPr/>
          <p:nvPr/>
        </p:nvSpPr>
        <p:spPr>
          <a:xfrm>
            <a:off x="3378304" y="5651038"/>
            <a:ext cx="4569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g156eac9b5a1_0_0"/>
          <p:cNvSpPr/>
          <p:nvPr/>
        </p:nvSpPr>
        <p:spPr>
          <a:xfrm>
            <a:off x="3378304" y="5217976"/>
            <a:ext cx="4569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g156eac9b5a1_0_0"/>
          <p:cNvSpPr/>
          <p:nvPr/>
        </p:nvSpPr>
        <p:spPr>
          <a:xfrm>
            <a:off x="4143910" y="4273031"/>
            <a:ext cx="4569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g156eac9b5a1_0_0"/>
          <p:cNvSpPr/>
          <p:nvPr/>
        </p:nvSpPr>
        <p:spPr>
          <a:xfrm>
            <a:off x="4143910" y="4729678"/>
            <a:ext cx="4569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g156eac9b5a1_0_0"/>
          <p:cNvSpPr/>
          <p:nvPr/>
        </p:nvSpPr>
        <p:spPr>
          <a:xfrm>
            <a:off x="4143910" y="5186335"/>
            <a:ext cx="4569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g156eac9b5a1_0_0"/>
          <p:cNvSpPr/>
          <p:nvPr/>
        </p:nvSpPr>
        <p:spPr>
          <a:xfrm>
            <a:off x="4143910" y="5643000"/>
            <a:ext cx="456900" cy="35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54" name="Google Shape;454;g156eac9b5a1_0_0"/>
          <p:cNvCxnSpPr>
            <a:stCxn id="446" idx="6"/>
            <a:endCxn id="450" idx="2"/>
          </p:cNvCxnSpPr>
          <p:nvPr/>
        </p:nvCxnSpPr>
        <p:spPr>
          <a:xfrm rot="10800000" flipH="1">
            <a:off x="3835204" y="4452150"/>
            <a:ext cx="308700" cy="2100"/>
          </a:xfrm>
          <a:prstGeom prst="straightConnector1">
            <a:avLst/>
          </a:prstGeom>
          <a:noFill/>
          <a:ln w="9525" cap="flat" cmpd="sng">
            <a:solidFill>
              <a:schemeClr val="dk2"/>
            </a:solidFill>
            <a:prstDash val="solid"/>
            <a:round/>
            <a:headEnd type="none" w="sm" len="sm"/>
            <a:tailEnd type="triangle" w="med" len="med"/>
          </a:ln>
        </p:spPr>
      </p:cxnSp>
      <p:cxnSp>
        <p:nvCxnSpPr>
          <p:cNvPr id="455" name="Google Shape;455;g156eac9b5a1_0_0"/>
          <p:cNvCxnSpPr>
            <a:stCxn id="447" idx="6"/>
            <a:endCxn id="451" idx="2"/>
          </p:cNvCxnSpPr>
          <p:nvPr/>
        </p:nvCxnSpPr>
        <p:spPr>
          <a:xfrm rot="10800000" flipH="1">
            <a:off x="3835229" y="4908732"/>
            <a:ext cx="308700" cy="600"/>
          </a:xfrm>
          <a:prstGeom prst="straightConnector1">
            <a:avLst/>
          </a:prstGeom>
          <a:noFill/>
          <a:ln w="9525" cap="flat" cmpd="sng">
            <a:solidFill>
              <a:schemeClr val="dk2"/>
            </a:solidFill>
            <a:prstDash val="solid"/>
            <a:round/>
            <a:headEnd type="none" w="sm" len="sm"/>
            <a:tailEnd type="triangle" w="med" len="med"/>
          </a:ln>
        </p:spPr>
      </p:cxnSp>
      <p:cxnSp>
        <p:nvCxnSpPr>
          <p:cNvPr id="456" name="Google Shape;456;g156eac9b5a1_0_0"/>
          <p:cNvCxnSpPr>
            <a:stCxn id="449" idx="6"/>
            <a:endCxn id="452" idx="2"/>
          </p:cNvCxnSpPr>
          <p:nvPr/>
        </p:nvCxnSpPr>
        <p:spPr>
          <a:xfrm rot="10800000" flipH="1">
            <a:off x="3835204" y="5365576"/>
            <a:ext cx="308700" cy="31500"/>
          </a:xfrm>
          <a:prstGeom prst="straightConnector1">
            <a:avLst/>
          </a:prstGeom>
          <a:noFill/>
          <a:ln w="9525" cap="flat" cmpd="sng">
            <a:solidFill>
              <a:schemeClr val="dk2"/>
            </a:solidFill>
            <a:prstDash val="solid"/>
            <a:round/>
            <a:headEnd type="none" w="sm" len="sm"/>
            <a:tailEnd type="triangle" w="med" len="med"/>
          </a:ln>
        </p:spPr>
      </p:cxnSp>
      <p:cxnSp>
        <p:nvCxnSpPr>
          <p:cNvPr id="457" name="Google Shape;457;g156eac9b5a1_0_0"/>
          <p:cNvCxnSpPr>
            <a:stCxn id="446" idx="6"/>
            <a:endCxn id="451" idx="2"/>
          </p:cNvCxnSpPr>
          <p:nvPr/>
        </p:nvCxnSpPr>
        <p:spPr>
          <a:xfrm>
            <a:off x="3835204" y="4454250"/>
            <a:ext cx="308700" cy="454500"/>
          </a:xfrm>
          <a:prstGeom prst="straightConnector1">
            <a:avLst/>
          </a:prstGeom>
          <a:noFill/>
          <a:ln w="9525" cap="flat" cmpd="sng">
            <a:solidFill>
              <a:schemeClr val="dk2"/>
            </a:solidFill>
            <a:prstDash val="solid"/>
            <a:round/>
            <a:headEnd type="none" w="sm" len="sm"/>
            <a:tailEnd type="triangle" w="med" len="med"/>
          </a:ln>
        </p:spPr>
      </p:cxnSp>
      <p:cxnSp>
        <p:nvCxnSpPr>
          <p:cNvPr id="458" name="Google Shape;458;g156eac9b5a1_0_0"/>
          <p:cNvCxnSpPr>
            <a:stCxn id="447" idx="6"/>
            <a:endCxn id="452" idx="2"/>
          </p:cNvCxnSpPr>
          <p:nvPr/>
        </p:nvCxnSpPr>
        <p:spPr>
          <a:xfrm>
            <a:off x="3835229" y="4909332"/>
            <a:ext cx="308700" cy="456000"/>
          </a:xfrm>
          <a:prstGeom prst="straightConnector1">
            <a:avLst/>
          </a:prstGeom>
          <a:noFill/>
          <a:ln w="9525" cap="flat" cmpd="sng">
            <a:solidFill>
              <a:schemeClr val="dk2"/>
            </a:solidFill>
            <a:prstDash val="solid"/>
            <a:round/>
            <a:headEnd type="none" w="sm" len="sm"/>
            <a:tailEnd type="triangle" w="med" len="med"/>
          </a:ln>
        </p:spPr>
      </p:cxnSp>
      <p:cxnSp>
        <p:nvCxnSpPr>
          <p:cNvPr id="459" name="Google Shape;459;g156eac9b5a1_0_0"/>
          <p:cNvCxnSpPr>
            <a:stCxn id="449" idx="6"/>
            <a:endCxn id="453" idx="2"/>
          </p:cNvCxnSpPr>
          <p:nvPr/>
        </p:nvCxnSpPr>
        <p:spPr>
          <a:xfrm>
            <a:off x="3835204" y="5397076"/>
            <a:ext cx="308700" cy="425100"/>
          </a:xfrm>
          <a:prstGeom prst="straightConnector1">
            <a:avLst/>
          </a:prstGeom>
          <a:noFill/>
          <a:ln w="9525" cap="flat" cmpd="sng">
            <a:solidFill>
              <a:schemeClr val="dk2"/>
            </a:solidFill>
            <a:prstDash val="solid"/>
            <a:round/>
            <a:headEnd type="none" w="sm" len="sm"/>
            <a:tailEnd type="triangle" w="med" len="med"/>
          </a:ln>
        </p:spPr>
      </p:cxnSp>
      <p:cxnSp>
        <p:nvCxnSpPr>
          <p:cNvPr id="460" name="Google Shape;460;g156eac9b5a1_0_0"/>
          <p:cNvCxnSpPr>
            <a:stCxn id="448" idx="6"/>
            <a:endCxn id="453" idx="2"/>
          </p:cNvCxnSpPr>
          <p:nvPr/>
        </p:nvCxnSpPr>
        <p:spPr>
          <a:xfrm rot="10800000" flipH="1">
            <a:off x="3835204" y="5822038"/>
            <a:ext cx="308700" cy="8100"/>
          </a:xfrm>
          <a:prstGeom prst="straightConnector1">
            <a:avLst/>
          </a:prstGeom>
          <a:noFill/>
          <a:ln w="9525" cap="flat" cmpd="sng">
            <a:solidFill>
              <a:schemeClr val="dk2"/>
            </a:solidFill>
            <a:prstDash val="solid"/>
            <a:round/>
            <a:headEnd type="none" w="sm" len="sm"/>
            <a:tailEnd type="triangle" w="med" len="med"/>
          </a:ln>
        </p:spPr>
      </p:cxnSp>
      <p:cxnSp>
        <p:nvCxnSpPr>
          <p:cNvPr id="461" name="Google Shape;461;g156eac9b5a1_0_0"/>
          <p:cNvCxnSpPr>
            <a:stCxn id="448" idx="6"/>
            <a:endCxn id="452" idx="2"/>
          </p:cNvCxnSpPr>
          <p:nvPr/>
        </p:nvCxnSpPr>
        <p:spPr>
          <a:xfrm rot="10800000" flipH="1">
            <a:off x="3835204" y="5365438"/>
            <a:ext cx="308700" cy="464700"/>
          </a:xfrm>
          <a:prstGeom prst="straightConnector1">
            <a:avLst/>
          </a:prstGeom>
          <a:noFill/>
          <a:ln w="9525" cap="flat" cmpd="sng">
            <a:solidFill>
              <a:schemeClr val="dk2"/>
            </a:solidFill>
            <a:prstDash val="solid"/>
            <a:round/>
            <a:headEnd type="none" w="sm" len="sm"/>
            <a:tailEnd type="triangle" w="med" len="med"/>
          </a:ln>
        </p:spPr>
      </p:cxnSp>
      <p:cxnSp>
        <p:nvCxnSpPr>
          <p:cNvPr id="462" name="Google Shape;462;g156eac9b5a1_0_0"/>
          <p:cNvCxnSpPr>
            <a:stCxn id="448" idx="6"/>
            <a:endCxn id="451" idx="2"/>
          </p:cNvCxnSpPr>
          <p:nvPr/>
        </p:nvCxnSpPr>
        <p:spPr>
          <a:xfrm rot="10800000" flipH="1">
            <a:off x="3835204" y="4908838"/>
            <a:ext cx="308700" cy="921300"/>
          </a:xfrm>
          <a:prstGeom prst="straightConnector1">
            <a:avLst/>
          </a:prstGeom>
          <a:noFill/>
          <a:ln w="9525" cap="flat" cmpd="sng">
            <a:solidFill>
              <a:schemeClr val="dk2"/>
            </a:solidFill>
            <a:prstDash val="solid"/>
            <a:round/>
            <a:headEnd type="none" w="sm" len="sm"/>
            <a:tailEnd type="triangle" w="med" len="med"/>
          </a:ln>
        </p:spPr>
      </p:cxnSp>
      <p:cxnSp>
        <p:nvCxnSpPr>
          <p:cNvPr id="463" name="Google Shape;463;g156eac9b5a1_0_0"/>
          <p:cNvCxnSpPr>
            <a:stCxn id="448" idx="6"/>
            <a:endCxn id="450" idx="2"/>
          </p:cNvCxnSpPr>
          <p:nvPr/>
        </p:nvCxnSpPr>
        <p:spPr>
          <a:xfrm rot="10800000" flipH="1">
            <a:off x="3835204" y="4452238"/>
            <a:ext cx="308700" cy="1377900"/>
          </a:xfrm>
          <a:prstGeom prst="straightConnector1">
            <a:avLst/>
          </a:prstGeom>
          <a:noFill/>
          <a:ln w="9525" cap="flat" cmpd="sng">
            <a:solidFill>
              <a:schemeClr val="dk2"/>
            </a:solidFill>
            <a:prstDash val="solid"/>
            <a:round/>
            <a:headEnd type="none" w="sm" len="sm"/>
            <a:tailEnd type="triangle" w="med" len="med"/>
          </a:ln>
        </p:spPr>
      </p:cxnSp>
      <p:cxnSp>
        <p:nvCxnSpPr>
          <p:cNvPr id="464" name="Google Shape;464;g156eac9b5a1_0_0"/>
          <p:cNvCxnSpPr>
            <a:stCxn id="449" idx="6"/>
            <a:endCxn id="451" idx="2"/>
          </p:cNvCxnSpPr>
          <p:nvPr/>
        </p:nvCxnSpPr>
        <p:spPr>
          <a:xfrm rot="10800000" flipH="1">
            <a:off x="3835204" y="4908676"/>
            <a:ext cx="308700" cy="488400"/>
          </a:xfrm>
          <a:prstGeom prst="straightConnector1">
            <a:avLst/>
          </a:prstGeom>
          <a:noFill/>
          <a:ln w="9525" cap="flat" cmpd="sng">
            <a:solidFill>
              <a:schemeClr val="dk2"/>
            </a:solidFill>
            <a:prstDash val="solid"/>
            <a:round/>
            <a:headEnd type="none" w="sm" len="sm"/>
            <a:tailEnd type="triangle" w="med" len="med"/>
          </a:ln>
        </p:spPr>
      </p:cxnSp>
      <p:cxnSp>
        <p:nvCxnSpPr>
          <p:cNvPr id="465" name="Google Shape;465;g156eac9b5a1_0_0"/>
          <p:cNvCxnSpPr>
            <a:stCxn id="449" idx="6"/>
            <a:endCxn id="450" idx="2"/>
          </p:cNvCxnSpPr>
          <p:nvPr/>
        </p:nvCxnSpPr>
        <p:spPr>
          <a:xfrm rot="10800000" flipH="1">
            <a:off x="3835204" y="4452076"/>
            <a:ext cx="308700" cy="945000"/>
          </a:xfrm>
          <a:prstGeom prst="straightConnector1">
            <a:avLst/>
          </a:prstGeom>
          <a:noFill/>
          <a:ln w="9525" cap="flat" cmpd="sng">
            <a:solidFill>
              <a:schemeClr val="dk2"/>
            </a:solidFill>
            <a:prstDash val="solid"/>
            <a:round/>
            <a:headEnd type="none" w="sm" len="sm"/>
            <a:tailEnd type="triangle" w="med" len="med"/>
          </a:ln>
        </p:spPr>
      </p:cxnSp>
      <p:cxnSp>
        <p:nvCxnSpPr>
          <p:cNvPr id="466" name="Google Shape;466;g156eac9b5a1_0_0"/>
          <p:cNvCxnSpPr>
            <a:stCxn id="447" idx="6"/>
            <a:endCxn id="450" idx="2"/>
          </p:cNvCxnSpPr>
          <p:nvPr/>
        </p:nvCxnSpPr>
        <p:spPr>
          <a:xfrm rot="10800000" flipH="1">
            <a:off x="3835229" y="4452132"/>
            <a:ext cx="308700" cy="457200"/>
          </a:xfrm>
          <a:prstGeom prst="straightConnector1">
            <a:avLst/>
          </a:prstGeom>
          <a:noFill/>
          <a:ln w="9525" cap="flat" cmpd="sng">
            <a:solidFill>
              <a:schemeClr val="dk2"/>
            </a:solidFill>
            <a:prstDash val="solid"/>
            <a:round/>
            <a:headEnd type="none" w="sm" len="sm"/>
            <a:tailEnd type="triangle" w="med" len="med"/>
          </a:ln>
        </p:spPr>
      </p:cxnSp>
      <p:cxnSp>
        <p:nvCxnSpPr>
          <p:cNvPr id="467" name="Google Shape;467;g156eac9b5a1_0_0"/>
          <p:cNvCxnSpPr>
            <a:stCxn id="447" idx="6"/>
            <a:endCxn id="453" idx="2"/>
          </p:cNvCxnSpPr>
          <p:nvPr/>
        </p:nvCxnSpPr>
        <p:spPr>
          <a:xfrm>
            <a:off x="3835229" y="4909332"/>
            <a:ext cx="308700" cy="912900"/>
          </a:xfrm>
          <a:prstGeom prst="straightConnector1">
            <a:avLst/>
          </a:prstGeom>
          <a:noFill/>
          <a:ln w="9525" cap="flat" cmpd="sng">
            <a:solidFill>
              <a:schemeClr val="dk2"/>
            </a:solidFill>
            <a:prstDash val="solid"/>
            <a:round/>
            <a:headEnd type="none" w="sm" len="sm"/>
            <a:tailEnd type="triangle" w="med" len="med"/>
          </a:ln>
        </p:spPr>
      </p:cxnSp>
      <p:cxnSp>
        <p:nvCxnSpPr>
          <p:cNvPr id="468" name="Google Shape;468;g156eac9b5a1_0_0"/>
          <p:cNvCxnSpPr>
            <a:stCxn id="446" idx="6"/>
            <a:endCxn id="452" idx="2"/>
          </p:cNvCxnSpPr>
          <p:nvPr/>
        </p:nvCxnSpPr>
        <p:spPr>
          <a:xfrm>
            <a:off x="3835204" y="4454250"/>
            <a:ext cx="308700" cy="911100"/>
          </a:xfrm>
          <a:prstGeom prst="straightConnector1">
            <a:avLst/>
          </a:prstGeom>
          <a:noFill/>
          <a:ln w="9525" cap="flat" cmpd="sng">
            <a:solidFill>
              <a:schemeClr val="dk2"/>
            </a:solidFill>
            <a:prstDash val="solid"/>
            <a:round/>
            <a:headEnd type="none" w="sm" len="sm"/>
            <a:tailEnd type="triangle" w="med" len="med"/>
          </a:ln>
        </p:spPr>
      </p:cxnSp>
      <p:cxnSp>
        <p:nvCxnSpPr>
          <p:cNvPr id="469" name="Google Shape;469;g156eac9b5a1_0_0"/>
          <p:cNvCxnSpPr>
            <a:stCxn id="446" idx="6"/>
            <a:endCxn id="453" idx="2"/>
          </p:cNvCxnSpPr>
          <p:nvPr/>
        </p:nvCxnSpPr>
        <p:spPr>
          <a:xfrm>
            <a:off x="3835204" y="4454250"/>
            <a:ext cx="308700" cy="1368000"/>
          </a:xfrm>
          <a:prstGeom prst="straightConnector1">
            <a:avLst/>
          </a:prstGeom>
          <a:noFill/>
          <a:ln w="9525" cap="flat" cmpd="sng">
            <a:solidFill>
              <a:schemeClr val="dk2"/>
            </a:solidFill>
            <a:prstDash val="solid"/>
            <a:round/>
            <a:headEnd type="none" w="sm" len="sm"/>
            <a:tailEnd type="triangle" w="med" len="med"/>
          </a:ln>
        </p:spPr>
      </p:cxnSp>
      <p:cxnSp>
        <p:nvCxnSpPr>
          <p:cNvPr id="470" name="Google Shape;470;g156eac9b5a1_0_0"/>
          <p:cNvCxnSpPr>
            <a:stCxn id="450" idx="6"/>
            <a:endCxn id="408" idx="2"/>
          </p:cNvCxnSpPr>
          <p:nvPr/>
        </p:nvCxnSpPr>
        <p:spPr>
          <a:xfrm>
            <a:off x="4600810" y="4452131"/>
            <a:ext cx="269100" cy="261000"/>
          </a:xfrm>
          <a:prstGeom prst="straightConnector1">
            <a:avLst/>
          </a:prstGeom>
          <a:noFill/>
          <a:ln w="9525" cap="flat" cmpd="sng">
            <a:solidFill>
              <a:schemeClr val="dk2"/>
            </a:solidFill>
            <a:prstDash val="solid"/>
            <a:round/>
            <a:headEnd type="none" w="sm" len="sm"/>
            <a:tailEnd type="triangle" w="med" len="med"/>
          </a:ln>
        </p:spPr>
      </p:cxnSp>
      <p:cxnSp>
        <p:nvCxnSpPr>
          <p:cNvPr id="471" name="Google Shape;471;g156eac9b5a1_0_0"/>
          <p:cNvCxnSpPr>
            <a:endCxn id="417" idx="2"/>
          </p:cNvCxnSpPr>
          <p:nvPr/>
        </p:nvCxnSpPr>
        <p:spPr>
          <a:xfrm>
            <a:off x="4600954" y="4452094"/>
            <a:ext cx="269100" cy="960900"/>
          </a:xfrm>
          <a:prstGeom prst="straightConnector1">
            <a:avLst/>
          </a:prstGeom>
          <a:noFill/>
          <a:ln w="9525" cap="flat" cmpd="sng">
            <a:solidFill>
              <a:schemeClr val="dk2"/>
            </a:solidFill>
            <a:prstDash val="solid"/>
            <a:round/>
            <a:headEnd type="none" w="sm" len="sm"/>
            <a:tailEnd type="triangle" w="med" len="med"/>
          </a:ln>
        </p:spPr>
      </p:cxnSp>
      <p:cxnSp>
        <p:nvCxnSpPr>
          <p:cNvPr id="472" name="Google Shape;472;g156eac9b5a1_0_0"/>
          <p:cNvCxnSpPr>
            <a:stCxn id="451" idx="6"/>
            <a:endCxn id="408" idx="2"/>
          </p:cNvCxnSpPr>
          <p:nvPr/>
        </p:nvCxnSpPr>
        <p:spPr>
          <a:xfrm rot="10800000" flipH="1">
            <a:off x="4600810" y="4713178"/>
            <a:ext cx="269100" cy="195600"/>
          </a:xfrm>
          <a:prstGeom prst="straightConnector1">
            <a:avLst/>
          </a:prstGeom>
          <a:noFill/>
          <a:ln w="9525" cap="flat" cmpd="sng">
            <a:solidFill>
              <a:schemeClr val="dk2"/>
            </a:solidFill>
            <a:prstDash val="solid"/>
            <a:round/>
            <a:headEnd type="none" w="sm" len="sm"/>
            <a:tailEnd type="triangle" w="med" len="med"/>
          </a:ln>
        </p:spPr>
      </p:cxnSp>
      <p:cxnSp>
        <p:nvCxnSpPr>
          <p:cNvPr id="473" name="Google Shape;473;g156eac9b5a1_0_0"/>
          <p:cNvCxnSpPr>
            <a:stCxn id="451" idx="6"/>
            <a:endCxn id="417" idx="2"/>
          </p:cNvCxnSpPr>
          <p:nvPr/>
        </p:nvCxnSpPr>
        <p:spPr>
          <a:xfrm>
            <a:off x="4600810" y="4908778"/>
            <a:ext cx="269100" cy="504300"/>
          </a:xfrm>
          <a:prstGeom prst="straightConnector1">
            <a:avLst/>
          </a:prstGeom>
          <a:noFill/>
          <a:ln w="9525" cap="flat" cmpd="sng">
            <a:solidFill>
              <a:schemeClr val="dk2"/>
            </a:solidFill>
            <a:prstDash val="solid"/>
            <a:round/>
            <a:headEnd type="none" w="sm" len="sm"/>
            <a:tailEnd type="triangle" w="med" len="med"/>
          </a:ln>
        </p:spPr>
      </p:cxnSp>
      <p:cxnSp>
        <p:nvCxnSpPr>
          <p:cNvPr id="474" name="Google Shape;474;g156eac9b5a1_0_0"/>
          <p:cNvCxnSpPr>
            <a:stCxn id="452" idx="6"/>
            <a:endCxn id="408" idx="2"/>
          </p:cNvCxnSpPr>
          <p:nvPr/>
        </p:nvCxnSpPr>
        <p:spPr>
          <a:xfrm rot="10800000" flipH="1">
            <a:off x="4600810" y="4713235"/>
            <a:ext cx="269100" cy="652200"/>
          </a:xfrm>
          <a:prstGeom prst="straightConnector1">
            <a:avLst/>
          </a:prstGeom>
          <a:noFill/>
          <a:ln w="9525" cap="flat" cmpd="sng">
            <a:solidFill>
              <a:schemeClr val="dk2"/>
            </a:solidFill>
            <a:prstDash val="solid"/>
            <a:round/>
            <a:headEnd type="none" w="sm" len="sm"/>
            <a:tailEnd type="triangle" w="med" len="med"/>
          </a:ln>
        </p:spPr>
      </p:cxnSp>
      <p:cxnSp>
        <p:nvCxnSpPr>
          <p:cNvPr id="475" name="Google Shape;475;g156eac9b5a1_0_0"/>
          <p:cNvCxnSpPr>
            <a:stCxn id="452" idx="6"/>
            <a:endCxn id="417" idx="2"/>
          </p:cNvCxnSpPr>
          <p:nvPr/>
        </p:nvCxnSpPr>
        <p:spPr>
          <a:xfrm>
            <a:off x="4600810" y="5365435"/>
            <a:ext cx="269100" cy="47700"/>
          </a:xfrm>
          <a:prstGeom prst="straightConnector1">
            <a:avLst/>
          </a:prstGeom>
          <a:noFill/>
          <a:ln w="9525" cap="flat" cmpd="sng">
            <a:solidFill>
              <a:schemeClr val="dk2"/>
            </a:solidFill>
            <a:prstDash val="solid"/>
            <a:round/>
            <a:headEnd type="none" w="sm" len="sm"/>
            <a:tailEnd type="triangle" w="med" len="med"/>
          </a:ln>
        </p:spPr>
      </p:cxnSp>
      <p:cxnSp>
        <p:nvCxnSpPr>
          <p:cNvPr id="476" name="Google Shape;476;g156eac9b5a1_0_0"/>
          <p:cNvCxnSpPr>
            <a:stCxn id="453" idx="6"/>
            <a:endCxn id="417" idx="2"/>
          </p:cNvCxnSpPr>
          <p:nvPr/>
        </p:nvCxnSpPr>
        <p:spPr>
          <a:xfrm rot="10800000" flipH="1">
            <a:off x="4600810" y="5412900"/>
            <a:ext cx="269100" cy="409200"/>
          </a:xfrm>
          <a:prstGeom prst="straightConnector1">
            <a:avLst/>
          </a:prstGeom>
          <a:noFill/>
          <a:ln w="9525" cap="flat" cmpd="sng">
            <a:solidFill>
              <a:schemeClr val="dk2"/>
            </a:solidFill>
            <a:prstDash val="solid"/>
            <a:round/>
            <a:headEnd type="none" w="sm" len="sm"/>
            <a:tailEnd type="triangle" w="med" len="med"/>
          </a:ln>
        </p:spPr>
      </p:cxnSp>
      <p:cxnSp>
        <p:nvCxnSpPr>
          <p:cNvPr id="477" name="Google Shape;477;g156eac9b5a1_0_0"/>
          <p:cNvCxnSpPr>
            <a:stCxn id="453" idx="6"/>
            <a:endCxn id="408" idx="2"/>
          </p:cNvCxnSpPr>
          <p:nvPr/>
        </p:nvCxnSpPr>
        <p:spPr>
          <a:xfrm rot="10800000" flipH="1">
            <a:off x="4600810" y="4713300"/>
            <a:ext cx="269100" cy="1108800"/>
          </a:xfrm>
          <a:prstGeom prst="straightConnector1">
            <a:avLst/>
          </a:prstGeom>
          <a:noFill/>
          <a:ln w="9525" cap="flat" cmpd="sng">
            <a:solidFill>
              <a:schemeClr val="dk2"/>
            </a:solidFill>
            <a:prstDash val="solid"/>
            <a:round/>
            <a:headEnd type="none" w="sm" len="sm"/>
            <a:tailEnd type="triangle" w="med" len="med"/>
          </a:ln>
        </p:spPr>
      </p:cxnSp>
      <p:cxnSp>
        <p:nvCxnSpPr>
          <p:cNvPr id="478" name="Google Shape;478;g156eac9b5a1_0_0"/>
          <p:cNvCxnSpPr>
            <a:stCxn id="426" idx="6"/>
            <a:endCxn id="446" idx="2"/>
          </p:cNvCxnSpPr>
          <p:nvPr/>
        </p:nvCxnSpPr>
        <p:spPr>
          <a:xfrm rot="10800000" flipH="1">
            <a:off x="2748623" y="4454243"/>
            <a:ext cx="629700" cy="25500"/>
          </a:xfrm>
          <a:prstGeom prst="straightConnector1">
            <a:avLst/>
          </a:prstGeom>
          <a:noFill/>
          <a:ln w="9525" cap="flat" cmpd="sng">
            <a:solidFill>
              <a:schemeClr val="dk2"/>
            </a:solidFill>
            <a:prstDash val="solid"/>
            <a:round/>
            <a:headEnd type="none" w="sm" len="sm"/>
            <a:tailEnd type="triangle" w="med" len="med"/>
          </a:ln>
        </p:spPr>
      </p:cxnSp>
      <p:cxnSp>
        <p:nvCxnSpPr>
          <p:cNvPr id="479" name="Google Shape;479;g156eac9b5a1_0_0"/>
          <p:cNvCxnSpPr>
            <a:stCxn id="426" idx="6"/>
            <a:endCxn id="447" idx="2"/>
          </p:cNvCxnSpPr>
          <p:nvPr/>
        </p:nvCxnSpPr>
        <p:spPr>
          <a:xfrm>
            <a:off x="2748623" y="4479743"/>
            <a:ext cx="629700" cy="429600"/>
          </a:xfrm>
          <a:prstGeom prst="straightConnector1">
            <a:avLst/>
          </a:prstGeom>
          <a:noFill/>
          <a:ln w="9525" cap="flat" cmpd="sng">
            <a:solidFill>
              <a:schemeClr val="dk2"/>
            </a:solidFill>
            <a:prstDash val="solid"/>
            <a:round/>
            <a:headEnd type="none" w="sm" len="sm"/>
            <a:tailEnd type="triangle" w="med" len="med"/>
          </a:ln>
        </p:spPr>
      </p:cxnSp>
      <p:cxnSp>
        <p:nvCxnSpPr>
          <p:cNvPr id="480" name="Google Shape;480;g156eac9b5a1_0_0"/>
          <p:cNvCxnSpPr>
            <a:stCxn id="426" idx="6"/>
            <a:endCxn id="449" idx="2"/>
          </p:cNvCxnSpPr>
          <p:nvPr/>
        </p:nvCxnSpPr>
        <p:spPr>
          <a:xfrm>
            <a:off x="2748623" y="4479743"/>
            <a:ext cx="629700" cy="917400"/>
          </a:xfrm>
          <a:prstGeom prst="straightConnector1">
            <a:avLst/>
          </a:prstGeom>
          <a:noFill/>
          <a:ln w="9525" cap="flat" cmpd="sng">
            <a:solidFill>
              <a:schemeClr val="dk2"/>
            </a:solidFill>
            <a:prstDash val="solid"/>
            <a:round/>
            <a:headEnd type="none" w="sm" len="sm"/>
            <a:tailEnd type="triangle" w="med" len="med"/>
          </a:ln>
        </p:spPr>
      </p:cxnSp>
      <p:cxnSp>
        <p:nvCxnSpPr>
          <p:cNvPr id="481" name="Google Shape;481;g156eac9b5a1_0_0"/>
          <p:cNvCxnSpPr>
            <a:stCxn id="426" idx="6"/>
            <a:endCxn id="448" idx="2"/>
          </p:cNvCxnSpPr>
          <p:nvPr/>
        </p:nvCxnSpPr>
        <p:spPr>
          <a:xfrm>
            <a:off x="2748623" y="4479743"/>
            <a:ext cx="629700" cy="1350300"/>
          </a:xfrm>
          <a:prstGeom prst="straightConnector1">
            <a:avLst/>
          </a:prstGeom>
          <a:noFill/>
          <a:ln w="9525" cap="flat" cmpd="sng">
            <a:solidFill>
              <a:schemeClr val="dk2"/>
            </a:solidFill>
            <a:prstDash val="solid"/>
            <a:round/>
            <a:headEnd type="none" w="sm" len="sm"/>
            <a:tailEnd type="triangle" w="med" len="med"/>
          </a:ln>
        </p:spPr>
      </p:cxnSp>
      <p:cxnSp>
        <p:nvCxnSpPr>
          <p:cNvPr id="482" name="Google Shape;482;g156eac9b5a1_0_0"/>
          <p:cNvCxnSpPr>
            <a:stCxn id="427" idx="6"/>
            <a:endCxn id="446" idx="2"/>
          </p:cNvCxnSpPr>
          <p:nvPr/>
        </p:nvCxnSpPr>
        <p:spPr>
          <a:xfrm rot="10800000" flipH="1">
            <a:off x="2748623" y="4454291"/>
            <a:ext cx="629700" cy="482100"/>
          </a:xfrm>
          <a:prstGeom prst="straightConnector1">
            <a:avLst/>
          </a:prstGeom>
          <a:noFill/>
          <a:ln w="9525" cap="flat" cmpd="sng">
            <a:solidFill>
              <a:schemeClr val="dk2"/>
            </a:solidFill>
            <a:prstDash val="solid"/>
            <a:round/>
            <a:headEnd type="none" w="sm" len="sm"/>
            <a:tailEnd type="triangle" w="med" len="med"/>
          </a:ln>
        </p:spPr>
      </p:cxnSp>
      <p:cxnSp>
        <p:nvCxnSpPr>
          <p:cNvPr id="483" name="Google Shape;483;g156eac9b5a1_0_0"/>
          <p:cNvCxnSpPr>
            <a:stCxn id="427" idx="6"/>
            <a:endCxn id="447" idx="2"/>
          </p:cNvCxnSpPr>
          <p:nvPr/>
        </p:nvCxnSpPr>
        <p:spPr>
          <a:xfrm rot="10800000" flipH="1">
            <a:off x="2748623" y="4909391"/>
            <a:ext cx="629700" cy="27000"/>
          </a:xfrm>
          <a:prstGeom prst="straightConnector1">
            <a:avLst/>
          </a:prstGeom>
          <a:noFill/>
          <a:ln w="9525" cap="flat" cmpd="sng">
            <a:solidFill>
              <a:schemeClr val="dk2"/>
            </a:solidFill>
            <a:prstDash val="solid"/>
            <a:round/>
            <a:headEnd type="none" w="sm" len="sm"/>
            <a:tailEnd type="triangle" w="med" len="med"/>
          </a:ln>
        </p:spPr>
      </p:cxnSp>
      <p:cxnSp>
        <p:nvCxnSpPr>
          <p:cNvPr id="484" name="Google Shape;484;g156eac9b5a1_0_0"/>
          <p:cNvCxnSpPr>
            <a:stCxn id="427" idx="6"/>
            <a:endCxn id="449" idx="2"/>
          </p:cNvCxnSpPr>
          <p:nvPr/>
        </p:nvCxnSpPr>
        <p:spPr>
          <a:xfrm>
            <a:off x="2748623" y="4936391"/>
            <a:ext cx="629700" cy="460800"/>
          </a:xfrm>
          <a:prstGeom prst="straightConnector1">
            <a:avLst/>
          </a:prstGeom>
          <a:noFill/>
          <a:ln w="9525" cap="flat" cmpd="sng">
            <a:solidFill>
              <a:schemeClr val="dk2"/>
            </a:solidFill>
            <a:prstDash val="solid"/>
            <a:round/>
            <a:headEnd type="none" w="sm" len="sm"/>
            <a:tailEnd type="triangle" w="med" len="med"/>
          </a:ln>
        </p:spPr>
      </p:cxnSp>
      <p:cxnSp>
        <p:nvCxnSpPr>
          <p:cNvPr id="485" name="Google Shape;485;g156eac9b5a1_0_0"/>
          <p:cNvCxnSpPr>
            <a:stCxn id="427" idx="6"/>
            <a:endCxn id="448" idx="2"/>
          </p:cNvCxnSpPr>
          <p:nvPr/>
        </p:nvCxnSpPr>
        <p:spPr>
          <a:xfrm>
            <a:off x="2748623" y="4936391"/>
            <a:ext cx="629700" cy="893700"/>
          </a:xfrm>
          <a:prstGeom prst="straightConnector1">
            <a:avLst/>
          </a:prstGeom>
          <a:noFill/>
          <a:ln w="9525" cap="flat" cmpd="sng">
            <a:solidFill>
              <a:schemeClr val="dk2"/>
            </a:solidFill>
            <a:prstDash val="solid"/>
            <a:round/>
            <a:headEnd type="none" w="sm" len="sm"/>
            <a:tailEnd type="triangle" w="med" len="med"/>
          </a:ln>
        </p:spPr>
      </p:cxnSp>
      <p:cxnSp>
        <p:nvCxnSpPr>
          <p:cNvPr id="486" name="Google Shape;486;g156eac9b5a1_0_0"/>
          <p:cNvCxnSpPr>
            <a:stCxn id="428" idx="6"/>
            <a:endCxn id="446" idx="2"/>
          </p:cNvCxnSpPr>
          <p:nvPr/>
        </p:nvCxnSpPr>
        <p:spPr>
          <a:xfrm rot="10800000" flipH="1">
            <a:off x="2748623" y="4454347"/>
            <a:ext cx="629700" cy="938700"/>
          </a:xfrm>
          <a:prstGeom prst="straightConnector1">
            <a:avLst/>
          </a:prstGeom>
          <a:noFill/>
          <a:ln w="9525" cap="flat" cmpd="sng">
            <a:solidFill>
              <a:schemeClr val="dk2"/>
            </a:solidFill>
            <a:prstDash val="solid"/>
            <a:round/>
            <a:headEnd type="none" w="sm" len="sm"/>
            <a:tailEnd type="triangle" w="med" len="med"/>
          </a:ln>
        </p:spPr>
      </p:cxnSp>
      <p:cxnSp>
        <p:nvCxnSpPr>
          <p:cNvPr id="487" name="Google Shape;487;g156eac9b5a1_0_0"/>
          <p:cNvCxnSpPr>
            <a:stCxn id="428" idx="6"/>
            <a:endCxn id="447" idx="2"/>
          </p:cNvCxnSpPr>
          <p:nvPr/>
        </p:nvCxnSpPr>
        <p:spPr>
          <a:xfrm rot="10800000" flipH="1">
            <a:off x="2748623" y="4909447"/>
            <a:ext cx="629700" cy="483600"/>
          </a:xfrm>
          <a:prstGeom prst="straightConnector1">
            <a:avLst/>
          </a:prstGeom>
          <a:noFill/>
          <a:ln w="9525" cap="flat" cmpd="sng">
            <a:solidFill>
              <a:schemeClr val="dk2"/>
            </a:solidFill>
            <a:prstDash val="solid"/>
            <a:round/>
            <a:headEnd type="none" w="sm" len="sm"/>
            <a:tailEnd type="triangle" w="med" len="med"/>
          </a:ln>
        </p:spPr>
      </p:cxnSp>
      <p:cxnSp>
        <p:nvCxnSpPr>
          <p:cNvPr id="488" name="Google Shape;488;g156eac9b5a1_0_0"/>
          <p:cNvCxnSpPr>
            <a:stCxn id="428" idx="6"/>
            <a:endCxn id="449" idx="2"/>
          </p:cNvCxnSpPr>
          <p:nvPr/>
        </p:nvCxnSpPr>
        <p:spPr>
          <a:xfrm>
            <a:off x="2748623" y="5393047"/>
            <a:ext cx="629700" cy="3900"/>
          </a:xfrm>
          <a:prstGeom prst="straightConnector1">
            <a:avLst/>
          </a:prstGeom>
          <a:noFill/>
          <a:ln w="9525" cap="flat" cmpd="sng">
            <a:solidFill>
              <a:schemeClr val="dk2"/>
            </a:solidFill>
            <a:prstDash val="solid"/>
            <a:round/>
            <a:headEnd type="none" w="sm" len="sm"/>
            <a:tailEnd type="triangle" w="med" len="med"/>
          </a:ln>
        </p:spPr>
      </p:cxnSp>
      <p:cxnSp>
        <p:nvCxnSpPr>
          <p:cNvPr id="489" name="Google Shape;489;g156eac9b5a1_0_0"/>
          <p:cNvCxnSpPr>
            <a:stCxn id="428" idx="6"/>
            <a:endCxn id="448" idx="2"/>
          </p:cNvCxnSpPr>
          <p:nvPr/>
        </p:nvCxnSpPr>
        <p:spPr>
          <a:xfrm>
            <a:off x="2748623" y="5393047"/>
            <a:ext cx="629700" cy="437100"/>
          </a:xfrm>
          <a:prstGeom prst="straightConnector1">
            <a:avLst/>
          </a:prstGeom>
          <a:noFill/>
          <a:ln w="9525" cap="flat" cmpd="sng">
            <a:solidFill>
              <a:schemeClr val="dk2"/>
            </a:solidFill>
            <a:prstDash val="solid"/>
            <a:round/>
            <a:headEnd type="none" w="sm" len="sm"/>
            <a:tailEnd type="triangle" w="med" len="med"/>
          </a:ln>
        </p:spPr>
      </p:cxnSp>
      <p:cxnSp>
        <p:nvCxnSpPr>
          <p:cNvPr id="490" name="Google Shape;490;g156eac9b5a1_0_0"/>
          <p:cNvCxnSpPr>
            <a:stCxn id="429" idx="6"/>
            <a:endCxn id="448" idx="2"/>
          </p:cNvCxnSpPr>
          <p:nvPr/>
        </p:nvCxnSpPr>
        <p:spPr>
          <a:xfrm rot="10800000" flipH="1">
            <a:off x="2748623" y="5830213"/>
            <a:ext cx="629700" cy="19500"/>
          </a:xfrm>
          <a:prstGeom prst="straightConnector1">
            <a:avLst/>
          </a:prstGeom>
          <a:noFill/>
          <a:ln w="9525" cap="flat" cmpd="sng">
            <a:solidFill>
              <a:schemeClr val="dk2"/>
            </a:solidFill>
            <a:prstDash val="solid"/>
            <a:round/>
            <a:headEnd type="none" w="sm" len="sm"/>
            <a:tailEnd type="triangle" w="med" len="med"/>
          </a:ln>
        </p:spPr>
      </p:cxnSp>
      <p:cxnSp>
        <p:nvCxnSpPr>
          <p:cNvPr id="491" name="Google Shape;491;g156eac9b5a1_0_0"/>
          <p:cNvCxnSpPr>
            <a:stCxn id="429" idx="6"/>
            <a:endCxn id="446" idx="2"/>
          </p:cNvCxnSpPr>
          <p:nvPr/>
        </p:nvCxnSpPr>
        <p:spPr>
          <a:xfrm rot="10800000" flipH="1">
            <a:off x="2748623" y="4454113"/>
            <a:ext cx="629700" cy="1395600"/>
          </a:xfrm>
          <a:prstGeom prst="straightConnector1">
            <a:avLst/>
          </a:prstGeom>
          <a:noFill/>
          <a:ln w="9525" cap="flat" cmpd="sng">
            <a:solidFill>
              <a:schemeClr val="dk2"/>
            </a:solidFill>
            <a:prstDash val="solid"/>
            <a:round/>
            <a:headEnd type="none" w="sm" len="sm"/>
            <a:tailEnd type="triangle" w="med" len="med"/>
          </a:ln>
        </p:spPr>
      </p:cxnSp>
      <p:cxnSp>
        <p:nvCxnSpPr>
          <p:cNvPr id="492" name="Google Shape;492;g156eac9b5a1_0_0"/>
          <p:cNvCxnSpPr>
            <a:stCxn id="429" idx="6"/>
            <a:endCxn id="449" idx="2"/>
          </p:cNvCxnSpPr>
          <p:nvPr/>
        </p:nvCxnSpPr>
        <p:spPr>
          <a:xfrm rot="10800000" flipH="1">
            <a:off x="2748623" y="5397013"/>
            <a:ext cx="629700" cy="452700"/>
          </a:xfrm>
          <a:prstGeom prst="straightConnector1">
            <a:avLst/>
          </a:prstGeom>
          <a:noFill/>
          <a:ln w="9525" cap="flat" cmpd="sng">
            <a:solidFill>
              <a:schemeClr val="dk2"/>
            </a:solidFill>
            <a:prstDash val="solid"/>
            <a:round/>
            <a:headEnd type="none" w="sm" len="sm"/>
            <a:tailEnd type="triangle" w="med" len="med"/>
          </a:ln>
        </p:spPr>
      </p:cxnSp>
      <p:sp>
        <p:nvSpPr>
          <p:cNvPr id="493" name="Google Shape;493;g156eac9b5a1_0_0"/>
          <p:cNvSpPr/>
          <p:nvPr/>
        </p:nvSpPr>
        <p:spPr>
          <a:xfrm>
            <a:off x="2928900" y="4782238"/>
            <a:ext cx="269100" cy="7455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a:t>
            </a:r>
            <a:endParaRPr sz="1400" b="1" i="0" u="none" strike="noStrike" cap="none">
              <a:solidFill>
                <a:srgbClr val="000000"/>
              </a:solidFill>
              <a:latin typeface="Arial"/>
              <a:ea typeface="Arial"/>
              <a:cs typeface="Arial"/>
              <a:sym typeface="Arial"/>
            </a:endParaRPr>
          </a:p>
        </p:txBody>
      </p:sp>
      <p:sp>
        <p:nvSpPr>
          <p:cNvPr id="494" name="Google Shape;494;g156eac9b5a1_0_0"/>
          <p:cNvSpPr txBox="1"/>
          <p:nvPr/>
        </p:nvSpPr>
        <p:spPr>
          <a:xfrm>
            <a:off x="500775" y="3786213"/>
            <a:ext cx="1025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Input Layer</a:t>
            </a:r>
            <a:endParaRPr sz="1400" b="0" i="0" u="none" strike="noStrike" cap="none">
              <a:solidFill>
                <a:srgbClr val="000000"/>
              </a:solidFill>
              <a:latin typeface="Gill Sans"/>
              <a:ea typeface="Gill Sans"/>
              <a:cs typeface="Gill Sans"/>
              <a:sym typeface="Gill Sans"/>
            </a:endParaRPr>
          </a:p>
        </p:txBody>
      </p:sp>
      <p:sp>
        <p:nvSpPr>
          <p:cNvPr id="495" name="Google Shape;495;g156eac9b5a1_0_0"/>
          <p:cNvSpPr txBox="1"/>
          <p:nvPr/>
        </p:nvSpPr>
        <p:spPr>
          <a:xfrm>
            <a:off x="2490000" y="3748913"/>
            <a:ext cx="114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Hidden Layer</a:t>
            </a:r>
            <a:endParaRPr sz="1400" b="0" i="0" u="none" strike="noStrike" cap="none">
              <a:solidFill>
                <a:srgbClr val="000000"/>
              </a:solidFill>
              <a:latin typeface="Gill Sans"/>
              <a:ea typeface="Gill Sans"/>
              <a:cs typeface="Gill Sans"/>
              <a:sym typeface="Gill Sans"/>
            </a:endParaRPr>
          </a:p>
        </p:txBody>
      </p:sp>
      <p:sp>
        <p:nvSpPr>
          <p:cNvPr id="496" name="Google Shape;496;g156eac9b5a1_0_0"/>
          <p:cNvSpPr txBox="1"/>
          <p:nvPr/>
        </p:nvSpPr>
        <p:spPr>
          <a:xfrm>
            <a:off x="4484550" y="3790875"/>
            <a:ext cx="1227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Output Layer</a:t>
            </a:r>
            <a:endParaRPr sz="1400" b="0" i="0" u="none" strike="noStrike" cap="none">
              <a:solidFill>
                <a:srgbClr val="000000"/>
              </a:solidFill>
              <a:latin typeface="Gill Sans"/>
              <a:ea typeface="Gill Sans"/>
              <a:cs typeface="Gill Sans"/>
              <a:sym typeface="Gill Sans"/>
            </a:endParaRPr>
          </a:p>
        </p:txBody>
      </p:sp>
      <p:sp>
        <p:nvSpPr>
          <p:cNvPr id="497" name="Google Shape;497;g156eac9b5a1_0_0"/>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498" name="Google Shape;498;g156eac9b5a1_0_0"/>
          <p:cNvPicPr preferRelativeResize="0"/>
          <p:nvPr/>
        </p:nvPicPr>
        <p:blipFill rotWithShape="1">
          <a:blip r:embed="rId3">
            <a:alphaModFix/>
          </a:blip>
          <a:srcRect/>
          <a:stretch/>
        </p:blipFill>
        <p:spPr>
          <a:xfrm>
            <a:off x="8299763" y="652950"/>
            <a:ext cx="577824" cy="577824"/>
          </a:xfrm>
          <a:prstGeom prst="rect">
            <a:avLst/>
          </a:prstGeom>
          <a:noFill/>
          <a:ln>
            <a:noFill/>
          </a:ln>
        </p:spPr>
      </p:pic>
      <p:pic>
        <p:nvPicPr>
          <p:cNvPr id="499" name="Google Shape;499;g156eac9b5a1_0_0"/>
          <p:cNvPicPr preferRelativeResize="0"/>
          <p:nvPr/>
        </p:nvPicPr>
        <p:blipFill rotWithShape="1">
          <a:blip r:embed="rId4">
            <a:alphaModFix/>
          </a:blip>
          <a:srcRect/>
          <a:stretch/>
        </p:blipFill>
        <p:spPr>
          <a:xfrm>
            <a:off x="8171299" y="152400"/>
            <a:ext cx="834750" cy="423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15a542596b1_1_168"/>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dk2"/>
              </a:buClr>
              <a:buSzPts val="3200"/>
              <a:buFont typeface="Bookman Old Style"/>
              <a:buNone/>
            </a:pPr>
            <a:r>
              <a:rPr lang="en-US" b="1"/>
              <a:t>Neurons </a:t>
            </a:r>
            <a:endParaRPr/>
          </a:p>
        </p:txBody>
      </p:sp>
      <p:sp>
        <p:nvSpPr>
          <p:cNvPr id="505" name="Google Shape;505;g15a542596b1_1_168"/>
          <p:cNvSpPr txBox="1"/>
          <p:nvPr/>
        </p:nvSpPr>
        <p:spPr>
          <a:xfrm>
            <a:off x="2805475" y="1609950"/>
            <a:ext cx="1902900" cy="5850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Gill Sans"/>
                <a:ea typeface="Gill Sans"/>
                <a:cs typeface="Gill Sans"/>
                <a:sym typeface="Gill Sans"/>
              </a:rPr>
              <a:t>A neuron receives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Gill Sans"/>
                <a:ea typeface="Gill Sans"/>
                <a:cs typeface="Gill Sans"/>
                <a:sym typeface="Gill Sans"/>
              </a:rPr>
              <a:t>a vector x as input</a:t>
            </a:r>
            <a:endParaRPr sz="1600" b="0" i="0" u="none" strike="noStrike" cap="none">
              <a:solidFill>
                <a:schemeClr val="dk1"/>
              </a:solidFill>
              <a:latin typeface="Gill Sans"/>
              <a:ea typeface="Gill Sans"/>
              <a:cs typeface="Gill Sans"/>
              <a:sym typeface="Gill Sans"/>
            </a:endParaRPr>
          </a:p>
        </p:txBody>
      </p:sp>
      <p:cxnSp>
        <p:nvCxnSpPr>
          <p:cNvPr id="506" name="Google Shape;506;g15a542596b1_1_168"/>
          <p:cNvCxnSpPr>
            <a:stCxn id="505" idx="1"/>
            <a:endCxn id="507" idx="2"/>
          </p:cNvCxnSpPr>
          <p:nvPr/>
        </p:nvCxnSpPr>
        <p:spPr>
          <a:xfrm flipH="1">
            <a:off x="1030075" y="1902450"/>
            <a:ext cx="1775400" cy="1721700"/>
          </a:xfrm>
          <a:prstGeom prst="curvedConnector3">
            <a:avLst>
              <a:gd name="adj1" fmla="val 113414"/>
            </a:avLst>
          </a:prstGeom>
          <a:noFill/>
          <a:ln w="9525" cap="flat" cmpd="sng">
            <a:solidFill>
              <a:schemeClr val="accent2"/>
            </a:solidFill>
            <a:prstDash val="solid"/>
            <a:round/>
            <a:headEnd type="none" w="sm" len="sm"/>
            <a:tailEnd type="stealth" w="med" len="med"/>
          </a:ln>
        </p:spPr>
      </p:cxnSp>
      <p:cxnSp>
        <p:nvCxnSpPr>
          <p:cNvPr id="508" name="Google Shape;508;g15a542596b1_1_168"/>
          <p:cNvCxnSpPr>
            <a:stCxn id="509" idx="0"/>
            <a:endCxn id="510" idx="4"/>
          </p:cNvCxnSpPr>
          <p:nvPr/>
        </p:nvCxnSpPr>
        <p:spPr>
          <a:xfrm rot="5400000" flipH="1">
            <a:off x="2622098" y="3885588"/>
            <a:ext cx="1085400" cy="1614600"/>
          </a:xfrm>
          <a:prstGeom prst="curvedConnector3">
            <a:avLst>
              <a:gd name="adj1" fmla="val 49998"/>
            </a:avLst>
          </a:prstGeom>
          <a:noFill/>
          <a:ln w="9525" cap="flat" cmpd="sng">
            <a:solidFill>
              <a:schemeClr val="accent2"/>
            </a:solidFill>
            <a:prstDash val="solid"/>
            <a:round/>
            <a:headEnd type="none" w="sm" len="sm"/>
            <a:tailEnd type="stealth" w="med" len="med"/>
          </a:ln>
        </p:spPr>
      </p:cxnSp>
      <p:sp>
        <p:nvSpPr>
          <p:cNvPr id="509" name="Google Shape;509;g15a542596b1_1_168"/>
          <p:cNvSpPr txBox="1"/>
          <p:nvPr/>
        </p:nvSpPr>
        <p:spPr>
          <a:xfrm>
            <a:off x="2864798" y="5235588"/>
            <a:ext cx="2214600" cy="8310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Gill Sans"/>
                <a:ea typeface="Gill Sans"/>
                <a:cs typeface="Gill Sans"/>
                <a:sym typeface="Gill Sans"/>
              </a:rPr>
              <a:t>The function applies "weights" to the input data</a:t>
            </a:r>
            <a:endParaRPr sz="1600" b="0" i="0" u="none" strike="noStrike" cap="none">
              <a:solidFill>
                <a:schemeClr val="dk1"/>
              </a:solidFill>
              <a:latin typeface="Gill Sans"/>
              <a:ea typeface="Gill Sans"/>
              <a:cs typeface="Gill Sans"/>
              <a:sym typeface="Gill Sans"/>
            </a:endParaRPr>
          </a:p>
        </p:txBody>
      </p:sp>
      <p:sp>
        <p:nvSpPr>
          <p:cNvPr id="507" name="Google Shape;507;g15a542596b1_1_168"/>
          <p:cNvSpPr/>
          <p:nvPr/>
        </p:nvSpPr>
        <p:spPr>
          <a:xfrm>
            <a:off x="1030050" y="3377875"/>
            <a:ext cx="492600" cy="492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11" name="Google Shape;511;g15a542596b1_1_168"/>
          <p:cNvSpPr/>
          <p:nvPr/>
        </p:nvSpPr>
        <p:spPr>
          <a:xfrm>
            <a:off x="1030050" y="4035675"/>
            <a:ext cx="492600" cy="492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510" name="Google Shape;510;g15a542596b1_1_168"/>
          <p:cNvSpPr/>
          <p:nvPr/>
        </p:nvSpPr>
        <p:spPr>
          <a:xfrm>
            <a:off x="2111050" y="3657625"/>
            <a:ext cx="492600" cy="492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g15a542596b1_1_168"/>
          <p:cNvSpPr/>
          <p:nvPr/>
        </p:nvSpPr>
        <p:spPr>
          <a:xfrm>
            <a:off x="3131200" y="3657625"/>
            <a:ext cx="492600" cy="492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13" name="Google Shape;513;g15a542596b1_1_168"/>
          <p:cNvCxnSpPr>
            <a:stCxn id="507" idx="6"/>
            <a:endCxn id="510" idx="2"/>
          </p:cNvCxnSpPr>
          <p:nvPr/>
        </p:nvCxnSpPr>
        <p:spPr>
          <a:xfrm>
            <a:off x="1522650" y="3624175"/>
            <a:ext cx="588300" cy="279900"/>
          </a:xfrm>
          <a:prstGeom prst="straightConnector1">
            <a:avLst/>
          </a:prstGeom>
          <a:noFill/>
          <a:ln w="9525" cap="flat" cmpd="sng">
            <a:solidFill>
              <a:schemeClr val="dk2"/>
            </a:solidFill>
            <a:prstDash val="solid"/>
            <a:round/>
            <a:headEnd type="none" w="sm" len="sm"/>
            <a:tailEnd type="triangle" w="med" len="med"/>
          </a:ln>
        </p:spPr>
      </p:cxnSp>
      <p:cxnSp>
        <p:nvCxnSpPr>
          <p:cNvPr id="514" name="Google Shape;514;g15a542596b1_1_168"/>
          <p:cNvCxnSpPr>
            <a:stCxn id="511" idx="6"/>
            <a:endCxn id="510" idx="2"/>
          </p:cNvCxnSpPr>
          <p:nvPr/>
        </p:nvCxnSpPr>
        <p:spPr>
          <a:xfrm rot="10800000" flipH="1">
            <a:off x="1522650" y="3903975"/>
            <a:ext cx="588300" cy="378000"/>
          </a:xfrm>
          <a:prstGeom prst="straightConnector1">
            <a:avLst/>
          </a:prstGeom>
          <a:noFill/>
          <a:ln w="9525" cap="flat" cmpd="sng">
            <a:solidFill>
              <a:schemeClr val="dk2"/>
            </a:solidFill>
            <a:prstDash val="solid"/>
            <a:round/>
            <a:headEnd type="none" w="sm" len="sm"/>
            <a:tailEnd type="triangle" w="med" len="med"/>
          </a:ln>
        </p:spPr>
      </p:cxnSp>
      <p:cxnSp>
        <p:nvCxnSpPr>
          <p:cNvPr id="515" name="Google Shape;515;g15a542596b1_1_168"/>
          <p:cNvCxnSpPr>
            <a:stCxn id="510" idx="6"/>
            <a:endCxn id="512" idx="2"/>
          </p:cNvCxnSpPr>
          <p:nvPr/>
        </p:nvCxnSpPr>
        <p:spPr>
          <a:xfrm>
            <a:off x="2603650" y="3903925"/>
            <a:ext cx="527700" cy="0"/>
          </a:xfrm>
          <a:prstGeom prst="straightConnector1">
            <a:avLst/>
          </a:prstGeom>
          <a:noFill/>
          <a:ln w="9525" cap="flat" cmpd="sng">
            <a:solidFill>
              <a:schemeClr val="dk2"/>
            </a:solidFill>
            <a:prstDash val="solid"/>
            <a:round/>
            <a:headEnd type="none" w="sm" len="sm"/>
            <a:tailEnd type="triangle" w="med" len="med"/>
          </a:ln>
        </p:spPr>
      </p:cxnSp>
      <p:sp>
        <p:nvSpPr>
          <p:cNvPr id="516" name="Google Shape;516;g15a542596b1_1_168"/>
          <p:cNvSpPr txBox="1"/>
          <p:nvPr/>
        </p:nvSpPr>
        <p:spPr>
          <a:xfrm>
            <a:off x="763650" y="2959775"/>
            <a:ext cx="1025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Input Layer</a:t>
            </a:r>
            <a:endParaRPr sz="1400" b="0" i="0" u="none" strike="noStrike" cap="none">
              <a:solidFill>
                <a:srgbClr val="000000"/>
              </a:solidFill>
              <a:latin typeface="Gill Sans"/>
              <a:ea typeface="Gill Sans"/>
              <a:cs typeface="Gill Sans"/>
              <a:sym typeface="Gill Sans"/>
            </a:endParaRPr>
          </a:p>
        </p:txBody>
      </p:sp>
      <p:sp>
        <p:nvSpPr>
          <p:cNvPr id="517" name="Google Shape;517;g15a542596b1_1_168"/>
          <p:cNvSpPr txBox="1"/>
          <p:nvPr/>
        </p:nvSpPr>
        <p:spPr>
          <a:xfrm>
            <a:off x="1717900" y="3257425"/>
            <a:ext cx="114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Hidden Layer</a:t>
            </a:r>
            <a:endParaRPr sz="1400" b="0" i="0" u="none" strike="noStrike" cap="none">
              <a:solidFill>
                <a:srgbClr val="000000"/>
              </a:solidFill>
              <a:latin typeface="Gill Sans"/>
              <a:ea typeface="Gill Sans"/>
              <a:cs typeface="Gill Sans"/>
              <a:sym typeface="Gill Sans"/>
            </a:endParaRPr>
          </a:p>
        </p:txBody>
      </p:sp>
      <p:sp>
        <p:nvSpPr>
          <p:cNvPr id="518" name="Google Shape;518;g15a542596b1_1_168"/>
          <p:cNvSpPr txBox="1"/>
          <p:nvPr/>
        </p:nvSpPr>
        <p:spPr>
          <a:xfrm>
            <a:off x="2864800" y="3257425"/>
            <a:ext cx="1227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Output Layer</a:t>
            </a:r>
            <a:endParaRPr sz="1400" b="0" i="0" u="none" strike="noStrike" cap="none">
              <a:solidFill>
                <a:srgbClr val="000000"/>
              </a:solidFill>
              <a:latin typeface="Gill Sans"/>
              <a:ea typeface="Gill Sans"/>
              <a:cs typeface="Gill Sans"/>
              <a:sym typeface="Gill Sans"/>
            </a:endParaRPr>
          </a:p>
        </p:txBody>
      </p:sp>
      <p:sp>
        <p:nvSpPr>
          <p:cNvPr id="519" name="Google Shape;519;g15a542596b1_1_168"/>
          <p:cNvSpPr/>
          <p:nvPr/>
        </p:nvSpPr>
        <p:spPr>
          <a:xfrm>
            <a:off x="5226600" y="3060904"/>
            <a:ext cx="492600" cy="4797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20" name="Google Shape;520;g15a542596b1_1_168"/>
          <p:cNvSpPr/>
          <p:nvPr/>
        </p:nvSpPr>
        <p:spPr>
          <a:xfrm>
            <a:off x="5252000" y="3746681"/>
            <a:ext cx="492600" cy="4797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521" name="Google Shape;521;g15a542596b1_1_168"/>
          <p:cNvSpPr/>
          <p:nvPr/>
        </p:nvSpPr>
        <p:spPr>
          <a:xfrm>
            <a:off x="6302475" y="2933637"/>
            <a:ext cx="492600" cy="4797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g15a542596b1_1_168"/>
          <p:cNvSpPr/>
          <p:nvPr/>
        </p:nvSpPr>
        <p:spPr>
          <a:xfrm>
            <a:off x="7449500" y="3486777"/>
            <a:ext cx="492600" cy="4797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23" name="Google Shape;523;g15a542596b1_1_168"/>
          <p:cNvCxnSpPr>
            <a:stCxn id="519" idx="6"/>
            <a:endCxn id="521" idx="2"/>
          </p:cNvCxnSpPr>
          <p:nvPr/>
        </p:nvCxnSpPr>
        <p:spPr>
          <a:xfrm rot="10800000" flipH="1">
            <a:off x="5719200" y="3173554"/>
            <a:ext cx="583200" cy="127200"/>
          </a:xfrm>
          <a:prstGeom prst="straightConnector1">
            <a:avLst/>
          </a:prstGeom>
          <a:noFill/>
          <a:ln w="9525" cap="flat" cmpd="sng">
            <a:solidFill>
              <a:schemeClr val="dk2"/>
            </a:solidFill>
            <a:prstDash val="solid"/>
            <a:round/>
            <a:headEnd type="none" w="sm" len="sm"/>
            <a:tailEnd type="triangle" w="med" len="med"/>
          </a:ln>
        </p:spPr>
      </p:cxnSp>
      <p:cxnSp>
        <p:nvCxnSpPr>
          <p:cNvPr id="524" name="Google Shape;524;g15a542596b1_1_168"/>
          <p:cNvCxnSpPr>
            <a:stCxn id="520" idx="6"/>
            <a:endCxn id="521" idx="2"/>
          </p:cNvCxnSpPr>
          <p:nvPr/>
        </p:nvCxnSpPr>
        <p:spPr>
          <a:xfrm rot="10800000" flipH="1">
            <a:off x="5744600" y="3173531"/>
            <a:ext cx="558000" cy="813000"/>
          </a:xfrm>
          <a:prstGeom prst="straightConnector1">
            <a:avLst/>
          </a:prstGeom>
          <a:noFill/>
          <a:ln w="9525" cap="flat" cmpd="sng">
            <a:solidFill>
              <a:schemeClr val="dk2"/>
            </a:solidFill>
            <a:prstDash val="solid"/>
            <a:round/>
            <a:headEnd type="none" w="sm" len="sm"/>
            <a:tailEnd type="triangle" w="med" len="med"/>
          </a:ln>
        </p:spPr>
      </p:cxnSp>
      <p:cxnSp>
        <p:nvCxnSpPr>
          <p:cNvPr id="525" name="Google Shape;525;g15a542596b1_1_168"/>
          <p:cNvCxnSpPr>
            <a:stCxn id="521" idx="6"/>
            <a:endCxn id="522" idx="2"/>
          </p:cNvCxnSpPr>
          <p:nvPr/>
        </p:nvCxnSpPr>
        <p:spPr>
          <a:xfrm>
            <a:off x="6795075" y="3173487"/>
            <a:ext cx="654300" cy="553200"/>
          </a:xfrm>
          <a:prstGeom prst="straightConnector1">
            <a:avLst/>
          </a:prstGeom>
          <a:noFill/>
          <a:ln w="9525" cap="flat" cmpd="sng">
            <a:solidFill>
              <a:schemeClr val="dk2"/>
            </a:solidFill>
            <a:prstDash val="solid"/>
            <a:round/>
            <a:headEnd type="none" w="sm" len="sm"/>
            <a:tailEnd type="triangle" w="med" len="med"/>
          </a:ln>
        </p:spPr>
      </p:cxnSp>
      <p:sp>
        <p:nvSpPr>
          <p:cNvPr id="526" name="Google Shape;526;g15a542596b1_1_168"/>
          <p:cNvSpPr/>
          <p:nvPr/>
        </p:nvSpPr>
        <p:spPr>
          <a:xfrm>
            <a:off x="6302350" y="3516603"/>
            <a:ext cx="492600" cy="4797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27" name="Google Shape;527;g15a542596b1_1_168"/>
          <p:cNvCxnSpPr>
            <a:stCxn id="519" idx="6"/>
            <a:endCxn id="526" idx="2"/>
          </p:cNvCxnSpPr>
          <p:nvPr/>
        </p:nvCxnSpPr>
        <p:spPr>
          <a:xfrm>
            <a:off x="5719200" y="3300754"/>
            <a:ext cx="583200" cy="455700"/>
          </a:xfrm>
          <a:prstGeom prst="straightConnector1">
            <a:avLst/>
          </a:prstGeom>
          <a:noFill/>
          <a:ln w="9525" cap="flat" cmpd="sng">
            <a:solidFill>
              <a:schemeClr val="dk2"/>
            </a:solidFill>
            <a:prstDash val="solid"/>
            <a:round/>
            <a:headEnd type="none" w="sm" len="sm"/>
            <a:tailEnd type="triangle" w="med" len="med"/>
          </a:ln>
        </p:spPr>
      </p:cxnSp>
      <p:cxnSp>
        <p:nvCxnSpPr>
          <p:cNvPr id="528" name="Google Shape;528;g15a542596b1_1_168"/>
          <p:cNvCxnSpPr>
            <a:stCxn id="520" idx="6"/>
            <a:endCxn id="526" idx="2"/>
          </p:cNvCxnSpPr>
          <p:nvPr/>
        </p:nvCxnSpPr>
        <p:spPr>
          <a:xfrm rot="10800000" flipH="1">
            <a:off x="5744600" y="3756431"/>
            <a:ext cx="557700" cy="230100"/>
          </a:xfrm>
          <a:prstGeom prst="straightConnector1">
            <a:avLst/>
          </a:prstGeom>
          <a:noFill/>
          <a:ln w="9525" cap="flat" cmpd="sng">
            <a:solidFill>
              <a:schemeClr val="dk2"/>
            </a:solidFill>
            <a:prstDash val="solid"/>
            <a:round/>
            <a:headEnd type="none" w="sm" len="sm"/>
            <a:tailEnd type="triangle" w="med" len="med"/>
          </a:ln>
        </p:spPr>
      </p:cxnSp>
      <p:cxnSp>
        <p:nvCxnSpPr>
          <p:cNvPr id="529" name="Google Shape;529;g15a542596b1_1_168"/>
          <p:cNvCxnSpPr>
            <a:stCxn id="526" idx="6"/>
            <a:endCxn id="522" idx="2"/>
          </p:cNvCxnSpPr>
          <p:nvPr/>
        </p:nvCxnSpPr>
        <p:spPr>
          <a:xfrm rot="10800000" flipH="1">
            <a:off x="6794950" y="3726753"/>
            <a:ext cx="654600" cy="29700"/>
          </a:xfrm>
          <a:prstGeom prst="straightConnector1">
            <a:avLst/>
          </a:prstGeom>
          <a:noFill/>
          <a:ln w="9525" cap="flat" cmpd="sng">
            <a:solidFill>
              <a:schemeClr val="dk2"/>
            </a:solidFill>
            <a:prstDash val="solid"/>
            <a:round/>
            <a:headEnd type="none" w="sm" len="sm"/>
            <a:tailEnd type="triangle" w="med" len="med"/>
          </a:ln>
        </p:spPr>
      </p:cxnSp>
      <p:sp>
        <p:nvSpPr>
          <p:cNvPr id="530" name="Google Shape;530;g15a542596b1_1_168"/>
          <p:cNvSpPr txBox="1"/>
          <p:nvPr/>
        </p:nvSpPr>
        <p:spPr>
          <a:xfrm>
            <a:off x="5009425" y="2498902"/>
            <a:ext cx="1025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Input Layer</a:t>
            </a:r>
            <a:endParaRPr sz="1400" b="0" i="0" u="none" strike="noStrike" cap="none">
              <a:solidFill>
                <a:srgbClr val="000000"/>
              </a:solidFill>
              <a:latin typeface="Gill Sans"/>
              <a:ea typeface="Gill Sans"/>
              <a:cs typeface="Gill Sans"/>
              <a:sym typeface="Gill Sans"/>
            </a:endParaRPr>
          </a:p>
        </p:txBody>
      </p:sp>
      <p:sp>
        <p:nvSpPr>
          <p:cNvPr id="531" name="Google Shape;531;g15a542596b1_1_168"/>
          <p:cNvSpPr txBox="1"/>
          <p:nvPr/>
        </p:nvSpPr>
        <p:spPr>
          <a:xfrm>
            <a:off x="6127725" y="2470487"/>
            <a:ext cx="114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Hidden Layer</a:t>
            </a:r>
            <a:endParaRPr sz="1400" b="0" i="0" u="none" strike="noStrike" cap="none">
              <a:solidFill>
                <a:srgbClr val="000000"/>
              </a:solidFill>
              <a:latin typeface="Gill Sans"/>
              <a:ea typeface="Gill Sans"/>
              <a:cs typeface="Gill Sans"/>
              <a:sym typeface="Gill Sans"/>
            </a:endParaRPr>
          </a:p>
        </p:txBody>
      </p:sp>
      <p:sp>
        <p:nvSpPr>
          <p:cNvPr id="532" name="Google Shape;532;g15a542596b1_1_168"/>
          <p:cNvSpPr txBox="1"/>
          <p:nvPr/>
        </p:nvSpPr>
        <p:spPr>
          <a:xfrm>
            <a:off x="7194725" y="2921353"/>
            <a:ext cx="1227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Output Layer</a:t>
            </a:r>
            <a:endParaRPr sz="1400" b="0" i="0" u="none" strike="noStrike" cap="none">
              <a:solidFill>
                <a:srgbClr val="000000"/>
              </a:solidFill>
              <a:latin typeface="Gill Sans"/>
              <a:ea typeface="Gill Sans"/>
              <a:cs typeface="Gill Sans"/>
              <a:sym typeface="Gill Sans"/>
            </a:endParaRPr>
          </a:p>
        </p:txBody>
      </p:sp>
      <p:sp>
        <p:nvSpPr>
          <p:cNvPr id="533" name="Google Shape;533;g15a542596b1_1_168"/>
          <p:cNvSpPr/>
          <p:nvPr/>
        </p:nvSpPr>
        <p:spPr>
          <a:xfrm>
            <a:off x="5287475" y="4500132"/>
            <a:ext cx="492600" cy="4797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534" name="Google Shape;534;g15a542596b1_1_168"/>
          <p:cNvSpPr/>
          <p:nvPr/>
        </p:nvSpPr>
        <p:spPr>
          <a:xfrm>
            <a:off x="6302475" y="4692312"/>
            <a:ext cx="492600" cy="4797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g15a542596b1_1_168"/>
          <p:cNvSpPr/>
          <p:nvPr/>
        </p:nvSpPr>
        <p:spPr>
          <a:xfrm>
            <a:off x="6302475" y="4099557"/>
            <a:ext cx="492600" cy="4797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g15a542596b1_1_168"/>
          <p:cNvSpPr/>
          <p:nvPr/>
        </p:nvSpPr>
        <p:spPr>
          <a:xfrm>
            <a:off x="7465925" y="4142215"/>
            <a:ext cx="492600" cy="4797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37" name="Google Shape;537;g15a542596b1_1_168"/>
          <p:cNvCxnSpPr>
            <a:stCxn id="533" idx="6"/>
            <a:endCxn id="521" idx="2"/>
          </p:cNvCxnSpPr>
          <p:nvPr/>
        </p:nvCxnSpPr>
        <p:spPr>
          <a:xfrm rot="10800000" flipH="1">
            <a:off x="5780075" y="3173382"/>
            <a:ext cx="522300" cy="1566600"/>
          </a:xfrm>
          <a:prstGeom prst="straightConnector1">
            <a:avLst/>
          </a:prstGeom>
          <a:noFill/>
          <a:ln w="9525" cap="flat" cmpd="sng">
            <a:solidFill>
              <a:schemeClr val="dk2"/>
            </a:solidFill>
            <a:prstDash val="solid"/>
            <a:round/>
            <a:headEnd type="none" w="sm" len="sm"/>
            <a:tailEnd type="triangle" w="med" len="med"/>
          </a:ln>
        </p:spPr>
      </p:cxnSp>
      <p:cxnSp>
        <p:nvCxnSpPr>
          <p:cNvPr id="538" name="Google Shape;538;g15a542596b1_1_168"/>
          <p:cNvCxnSpPr>
            <a:stCxn id="519" idx="6"/>
            <a:endCxn id="535" idx="2"/>
          </p:cNvCxnSpPr>
          <p:nvPr/>
        </p:nvCxnSpPr>
        <p:spPr>
          <a:xfrm>
            <a:off x="5719200" y="3300754"/>
            <a:ext cx="583200" cy="1038600"/>
          </a:xfrm>
          <a:prstGeom prst="straightConnector1">
            <a:avLst/>
          </a:prstGeom>
          <a:noFill/>
          <a:ln w="9525" cap="flat" cmpd="sng">
            <a:solidFill>
              <a:schemeClr val="dk2"/>
            </a:solidFill>
            <a:prstDash val="solid"/>
            <a:round/>
            <a:headEnd type="none" w="sm" len="sm"/>
            <a:tailEnd type="triangle" w="med" len="med"/>
          </a:ln>
        </p:spPr>
      </p:cxnSp>
      <p:cxnSp>
        <p:nvCxnSpPr>
          <p:cNvPr id="539" name="Google Shape;539;g15a542596b1_1_168"/>
          <p:cNvCxnSpPr>
            <a:stCxn id="519" idx="6"/>
            <a:endCxn id="534" idx="2"/>
          </p:cNvCxnSpPr>
          <p:nvPr/>
        </p:nvCxnSpPr>
        <p:spPr>
          <a:xfrm>
            <a:off x="5719200" y="3300754"/>
            <a:ext cx="583200" cy="1631400"/>
          </a:xfrm>
          <a:prstGeom prst="straightConnector1">
            <a:avLst/>
          </a:prstGeom>
          <a:noFill/>
          <a:ln w="9525" cap="flat" cmpd="sng">
            <a:solidFill>
              <a:schemeClr val="dk2"/>
            </a:solidFill>
            <a:prstDash val="solid"/>
            <a:round/>
            <a:headEnd type="none" w="sm" len="sm"/>
            <a:tailEnd type="triangle" w="med" len="med"/>
          </a:ln>
        </p:spPr>
      </p:cxnSp>
      <p:cxnSp>
        <p:nvCxnSpPr>
          <p:cNvPr id="540" name="Google Shape;540;g15a542596b1_1_168"/>
          <p:cNvCxnSpPr>
            <a:endCxn id="535" idx="2"/>
          </p:cNvCxnSpPr>
          <p:nvPr/>
        </p:nvCxnSpPr>
        <p:spPr>
          <a:xfrm>
            <a:off x="5780175" y="3926307"/>
            <a:ext cx="522300" cy="413100"/>
          </a:xfrm>
          <a:prstGeom prst="straightConnector1">
            <a:avLst/>
          </a:prstGeom>
          <a:noFill/>
          <a:ln w="9525" cap="flat" cmpd="sng">
            <a:solidFill>
              <a:schemeClr val="dk2"/>
            </a:solidFill>
            <a:prstDash val="solid"/>
            <a:round/>
            <a:headEnd type="none" w="sm" len="sm"/>
            <a:tailEnd type="triangle" w="med" len="med"/>
          </a:ln>
        </p:spPr>
      </p:cxnSp>
      <p:cxnSp>
        <p:nvCxnSpPr>
          <p:cNvPr id="541" name="Google Shape;541;g15a542596b1_1_168"/>
          <p:cNvCxnSpPr>
            <a:stCxn id="520" idx="6"/>
            <a:endCxn id="534" idx="2"/>
          </p:cNvCxnSpPr>
          <p:nvPr/>
        </p:nvCxnSpPr>
        <p:spPr>
          <a:xfrm>
            <a:off x="5744600" y="3986531"/>
            <a:ext cx="558000" cy="945600"/>
          </a:xfrm>
          <a:prstGeom prst="straightConnector1">
            <a:avLst/>
          </a:prstGeom>
          <a:noFill/>
          <a:ln w="9525" cap="flat" cmpd="sng">
            <a:solidFill>
              <a:schemeClr val="dk2"/>
            </a:solidFill>
            <a:prstDash val="solid"/>
            <a:round/>
            <a:headEnd type="none" w="sm" len="sm"/>
            <a:tailEnd type="triangle" w="med" len="med"/>
          </a:ln>
        </p:spPr>
      </p:cxnSp>
      <p:cxnSp>
        <p:nvCxnSpPr>
          <p:cNvPr id="542" name="Google Shape;542;g15a542596b1_1_168"/>
          <p:cNvCxnSpPr>
            <a:stCxn id="533" idx="6"/>
            <a:endCxn id="526" idx="2"/>
          </p:cNvCxnSpPr>
          <p:nvPr/>
        </p:nvCxnSpPr>
        <p:spPr>
          <a:xfrm rot="10800000" flipH="1">
            <a:off x="5780075" y="3756582"/>
            <a:ext cx="522300" cy="983400"/>
          </a:xfrm>
          <a:prstGeom prst="straightConnector1">
            <a:avLst/>
          </a:prstGeom>
          <a:noFill/>
          <a:ln w="9525" cap="flat" cmpd="sng">
            <a:solidFill>
              <a:schemeClr val="dk2"/>
            </a:solidFill>
            <a:prstDash val="solid"/>
            <a:round/>
            <a:headEnd type="none" w="sm" len="sm"/>
            <a:tailEnd type="triangle" w="med" len="med"/>
          </a:ln>
        </p:spPr>
      </p:cxnSp>
      <p:cxnSp>
        <p:nvCxnSpPr>
          <p:cNvPr id="543" name="Google Shape;543;g15a542596b1_1_168"/>
          <p:cNvCxnSpPr>
            <a:stCxn id="533" idx="6"/>
            <a:endCxn id="535" idx="2"/>
          </p:cNvCxnSpPr>
          <p:nvPr/>
        </p:nvCxnSpPr>
        <p:spPr>
          <a:xfrm rot="10800000" flipH="1">
            <a:off x="5780075" y="4339482"/>
            <a:ext cx="522300" cy="400500"/>
          </a:xfrm>
          <a:prstGeom prst="straightConnector1">
            <a:avLst/>
          </a:prstGeom>
          <a:noFill/>
          <a:ln w="9525" cap="flat" cmpd="sng">
            <a:solidFill>
              <a:schemeClr val="dk2"/>
            </a:solidFill>
            <a:prstDash val="solid"/>
            <a:round/>
            <a:headEnd type="none" w="sm" len="sm"/>
            <a:tailEnd type="triangle" w="med" len="med"/>
          </a:ln>
        </p:spPr>
      </p:cxnSp>
      <p:cxnSp>
        <p:nvCxnSpPr>
          <p:cNvPr id="544" name="Google Shape;544;g15a542596b1_1_168"/>
          <p:cNvCxnSpPr>
            <a:stCxn id="533" idx="6"/>
            <a:endCxn id="534" idx="2"/>
          </p:cNvCxnSpPr>
          <p:nvPr/>
        </p:nvCxnSpPr>
        <p:spPr>
          <a:xfrm>
            <a:off x="5780075" y="4739982"/>
            <a:ext cx="522300" cy="192300"/>
          </a:xfrm>
          <a:prstGeom prst="straightConnector1">
            <a:avLst/>
          </a:prstGeom>
          <a:noFill/>
          <a:ln w="9525" cap="flat" cmpd="sng">
            <a:solidFill>
              <a:schemeClr val="dk2"/>
            </a:solidFill>
            <a:prstDash val="solid"/>
            <a:round/>
            <a:headEnd type="none" w="sm" len="sm"/>
            <a:tailEnd type="triangle" w="med" len="med"/>
          </a:ln>
        </p:spPr>
      </p:cxnSp>
      <p:cxnSp>
        <p:nvCxnSpPr>
          <p:cNvPr id="545" name="Google Shape;545;g15a542596b1_1_168"/>
          <p:cNvCxnSpPr>
            <a:stCxn id="521" idx="6"/>
            <a:endCxn id="536" idx="2"/>
          </p:cNvCxnSpPr>
          <p:nvPr/>
        </p:nvCxnSpPr>
        <p:spPr>
          <a:xfrm>
            <a:off x="6795075" y="3173487"/>
            <a:ext cx="670800" cy="1208700"/>
          </a:xfrm>
          <a:prstGeom prst="straightConnector1">
            <a:avLst/>
          </a:prstGeom>
          <a:noFill/>
          <a:ln w="9525" cap="flat" cmpd="sng">
            <a:solidFill>
              <a:schemeClr val="dk2"/>
            </a:solidFill>
            <a:prstDash val="solid"/>
            <a:round/>
            <a:headEnd type="none" w="sm" len="sm"/>
            <a:tailEnd type="triangle" w="med" len="med"/>
          </a:ln>
        </p:spPr>
      </p:cxnSp>
      <p:cxnSp>
        <p:nvCxnSpPr>
          <p:cNvPr id="546" name="Google Shape;546;g15a542596b1_1_168"/>
          <p:cNvCxnSpPr>
            <a:stCxn id="526" idx="6"/>
            <a:endCxn id="536" idx="2"/>
          </p:cNvCxnSpPr>
          <p:nvPr/>
        </p:nvCxnSpPr>
        <p:spPr>
          <a:xfrm>
            <a:off x="6794950" y="3756453"/>
            <a:ext cx="671100" cy="625500"/>
          </a:xfrm>
          <a:prstGeom prst="straightConnector1">
            <a:avLst/>
          </a:prstGeom>
          <a:noFill/>
          <a:ln w="9525" cap="flat" cmpd="sng">
            <a:solidFill>
              <a:schemeClr val="dk2"/>
            </a:solidFill>
            <a:prstDash val="solid"/>
            <a:round/>
            <a:headEnd type="none" w="sm" len="sm"/>
            <a:tailEnd type="triangle" w="med" len="med"/>
          </a:ln>
        </p:spPr>
      </p:cxnSp>
      <p:cxnSp>
        <p:nvCxnSpPr>
          <p:cNvPr id="547" name="Google Shape;547;g15a542596b1_1_168"/>
          <p:cNvCxnSpPr>
            <a:stCxn id="535" idx="6"/>
            <a:endCxn id="536" idx="2"/>
          </p:cNvCxnSpPr>
          <p:nvPr/>
        </p:nvCxnSpPr>
        <p:spPr>
          <a:xfrm>
            <a:off x="6795075" y="4339407"/>
            <a:ext cx="670800" cy="42600"/>
          </a:xfrm>
          <a:prstGeom prst="straightConnector1">
            <a:avLst/>
          </a:prstGeom>
          <a:noFill/>
          <a:ln w="9525" cap="flat" cmpd="sng">
            <a:solidFill>
              <a:schemeClr val="dk2"/>
            </a:solidFill>
            <a:prstDash val="solid"/>
            <a:round/>
            <a:headEnd type="none" w="sm" len="sm"/>
            <a:tailEnd type="triangle" w="med" len="med"/>
          </a:ln>
        </p:spPr>
      </p:cxnSp>
      <p:cxnSp>
        <p:nvCxnSpPr>
          <p:cNvPr id="548" name="Google Shape;548;g15a542596b1_1_168"/>
          <p:cNvCxnSpPr>
            <a:stCxn id="534" idx="6"/>
            <a:endCxn id="536" idx="2"/>
          </p:cNvCxnSpPr>
          <p:nvPr/>
        </p:nvCxnSpPr>
        <p:spPr>
          <a:xfrm rot="10800000" flipH="1">
            <a:off x="6795075" y="4381962"/>
            <a:ext cx="670800" cy="550200"/>
          </a:xfrm>
          <a:prstGeom prst="straightConnector1">
            <a:avLst/>
          </a:prstGeom>
          <a:noFill/>
          <a:ln w="9525" cap="flat" cmpd="sng">
            <a:solidFill>
              <a:schemeClr val="dk2"/>
            </a:solidFill>
            <a:prstDash val="solid"/>
            <a:round/>
            <a:headEnd type="none" w="sm" len="sm"/>
            <a:tailEnd type="triangle" w="med" len="med"/>
          </a:ln>
        </p:spPr>
      </p:cxnSp>
      <p:cxnSp>
        <p:nvCxnSpPr>
          <p:cNvPr id="549" name="Google Shape;549;g15a542596b1_1_168"/>
          <p:cNvCxnSpPr>
            <a:stCxn id="534" idx="6"/>
            <a:endCxn id="522" idx="2"/>
          </p:cNvCxnSpPr>
          <p:nvPr/>
        </p:nvCxnSpPr>
        <p:spPr>
          <a:xfrm rot="10800000" flipH="1">
            <a:off x="6795075" y="3726762"/>
            <a:ext cx="654300" cy="1205400"/>
          </a:xfrm>
          <a:prstGeom prst="straightConnector1">
            <a:avLst/>
          </a:prstGeom>
          <a:noFill/>
          <a:ln w="9525" cap="flat" cmpd="sng">
            <a:solidFill>
              <a:schemeClr val="dk2"/>
            </a:solidFill>
            <a:prstDash val="solid"/>
            <a:round/>
            <a:headEnd type="none" w="sm" len="sm"/>
            <a:tailEnd type="triangle" w="med" len="med"/>
          </a:ln>
        </p:spPr>
      </p:cxnSp>
      <p:cxnSp>
        <p:nvCxnSpPr>
          <p:cNvPr id="550" name="Google Shape;550;g15a542596b1_1_168"/>
          <p:cNvCxnSpPr>
            <a:stCxn id="535" idx="6"/>
            <a:endCxn id="522" idx="2"/>
          </p:cNvCxnSpPr>
          <p:nvPr/>
        </p:nvCxnSpPr>
        <p:spPr>
          <a:xfrm rot="10800000" flipH="1">
            <a:off x="6795075" y="3726507"/>
            <a:ext cx="654300" cy="612900"/>
          </a:xfrm>
          <a:prstGeom prst="straightConnector1">
            <a:avLst/>
          </a:prstGeom>
          <a:noFill/>
          <a:ln w="9525" cap="flat" cmpd="sng">
            <a:solidFill>
              <a:schemeClr val="dk2"/>
            </a:solidFill>
            <a:prstDash val="solid"/>
            <a:round/>
            <a:headEnd type="none" w="sm" len="sm"/>
            <a:tailEnd type="triangle" w="med" len="med"/>
          </a:ln>
        </p:spPr>
      </p:cxnSp>
      <p:cxnSp>
        <p:nvCxnSpPr>
          <p:cNvPr id="551" name="Google Shape;551;g15a542596b1_1_168"/>
          <p:cNvCxnSpPr>
            <a:stCxn id="509" idx="3"/>
            <a:endCxn id="534" idx="4"/>
          </p:cNvCxnSpPr>
          <p:nvPr/>
        </p:nvCxnSpPr>
        <p:spPr>
          <a:xfrm rot="10800000" flipH="1">
            <a:off x="5079398" y="5171988"/>
            <a:ext cx="1469400" cy="479100"/>
          </a:xfrm>
          <a:prstGeom prst="curvedConnector2">
            <a:avLst/>
          </a:prstGeom>
          <a:noFill/>
          <a:ln w="9525" cap="flat" cmpd="sng">
            <a:solidFill>
              <a:schemeClr val="accent2"/>
            </a:solidFill>
            <a:prstDash val="solid"/>
            <a:round/>
            <a:headEnd type="none" w="sm" len="sm"/>
            <a:tailEnd type="stealth" w="med" len="med"/>
          </a:ln>
        </p:spPr>
      </p:cxnSp>
      <p:cxnSp>
        <p:nvCxnSpPr>
          <p:cNvPr id="552" name="Google Shape;552;g15a542596b1_1_168"/>
          <p:cNvCxnSpPr>
            <a:stCxn id="505" idx="2"/>
            <a:endCxn id="520" idx="2"/>
          </p:cNvCxnSpPr>
          <p:nvPr/>
        </p:nvCxnSpPr>
        <p:spPr>
          <a:xfrm rot="-5400000" flipH="1">
            <a:off x="3608725" y="2343150"/>
            <a:ext cx="1791600" cy="1495200"/>
          </a:xfrm>
          <a:prstGeom prst="curvedConnector2">
            <a:avLst/>
          </a:prstGeom>
          <a:noFill/>
          <a:ln w="9525" cap="flat" cmpd="sng">
            <a:solidFill>
              <a:schemeClr val="accent2"/>
            </a:solidFill>
            <a:prstDash val="solid"/>
            <a:round/>
            <a:headEnd type="none" w="sm" len="sm"/>
            <a:tailEnd type="stealth" w="med" len="med"/>
          </a:ln>
        </p:spPr>
      </p:cxnSp>
      <p:sp>
        <p:nvSpPr>
          <p:cNvPr id="553" name="Google Shape;553;g15a542596b1_1_168"/>
          <p:cNvSpPr txBox="1"/>
          <p:nvPr/>
        </p:nvSpPr>
        <p:spPr>
          <a:xfrm>
            <a:off x="1354775" y="6327250"/>
            <a:ext cx="6945000" cy="423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000000"/>
                </a:solidFill>
                <a:highlight>
                  <a:srgbClr val="FFFFFF"/>
                </a:highlight>
                <a:latin typeface="Arial"/>
                <a:ea typeface="Arial"/>
                <a:cs typeface="Arial"/>
                <a:sym typeface="Arial"/>
              </a:rPr>
              <a:t>WEB3D 2022, 2-4 November, Telecom SudParis, Evry, France and Online</a:t>
            </a:r>
            <a:endParaRPr sz="1400" b="0" i="0" u="none" strike="noStrike" cap="none">
              <a:solidFill>
                <a:srgbClr val="000000"/>
              </a:solidFill>
              <a:latin typeface="Arial"/>
              <a:ea typeface="Arial"/>
              <a:cs typeface="Arial"/>
              <a:sym typeface="Arial"/>
            </a:endParaRPr>
          </a:p>
        </p:txBody>
      </p:sp>
      <p:pic>
        <p:nvPicPr>
          <p:cNvPr id="554" name="Google Shape;554;g15a542596b1_1_168"/>
          <p:cNvPicPr preferRelativeResize="0"/>
          <p:nvPr/>
        </p:nvPicPr>
        <p:blipFill rotWithShape="1">
          <a:blip r:embed="rId3">
            <a:alphaModFix/>
          </a:blip>
          <a:srcRect/>
          <a:stretch/>
        </p:blipFill>
        <p:spPr>
          <a:xfrm>
            <a:off x="8299763" y="652950"/>
            <a:ext cx="577824" cy="577824"/>
          </a:xfrm>
          <a:prstGeom prst="rect">
            <a:avLst/>
          </a:prstGeom>
          <a:noFill/>
          <a:ln>
            <a:noFill/>
          </a:ln>
        </p:spPr>
      </p:pic>
      <p:pic>
        <p:nvPicPr>
          <p:cNvPr id="555" name="Google Shape;555;g15a542596b1_1_168"/>
          <p:cNvPicPr preferRelativeResize="0"/>
          <p:nvPr/>
        </p:nvPicPr>
        <p:blipFill rotWithShape="1">
          <a:blip r:embed="rId4">
            <a:alphaModFix/>
          </a:blip>
          <a:srcRect/>
          <a:stretch/>
        </p:blipFill>
        <p:spPr>
          <a:xfrm>
            <a:off x="8171299" y="152400"/>
            <a:ext cx="834750" cy="423300"/>
          </a:xfrm>
          <a:prstGeom prst="rect">
            <a:avLst/>
          </a:prstGeom>
          <a:noFill/>
          <a:ln>
            <a:noFill/>
          </a:ln>
        </p:spPr>
      </p:pic>
    </p:spTree>
  </p:cSld>
  <p:clrMapOvr>
    <a:masterClrMapping/>
  </p:clrMapOvr>
</p:sld>
</file>

<file path=ppt/theme/theme1.xml><?xml version="1.0" encoding="utf-8"?>
<a:theme xmlns:a="http://schemas.openxmlformats.org/drawingml/2006/main" name="Ρίζες">
  <a:themeElements>
    <a:clrScheme name="Ρίζες">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Ρίζες">
  <a:themeElements>
    <a:clrScheme name="Ρίζες">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4496</Words>
  <PresentationFormat>Προβολή στην οθόνη (4:3)</PresentationFormat>
  <Paragraphs>482</Paragraphs>
  <Slides>69</Slides>
  <Notes>68</Notes>
  <HiddenSlides>0</HiddenSlides>
  <MMClips>1</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69</vt:i4>
      </vt:variant>
    </vt:vector>
  </HeadingPairs>
  <TitlesOfParts>
    <vt:vector size="77" baseType="lpstr">
      <vt:lpstr>Arial</vt:lpstr>
      <vt:lpstr>Bookman Old Style</vt:lpstr>
      <vt:lpstr>Noto Sans</vt:lpstr>
      <vt:lpstr>Georgia</vt:lpstr>
      <vt:lpstr>Gill Sans</vt:lpstr>
      <vt:lpstr>Cambria</vt:lpstr>
      <vt:lpstr>Ρίζες</vt:lpstr>
      <vt:lpstr>Ρίζες</vt:lpstr>
      <vt:lpstr>The use of deep learning algorithms in geometries</vt:lpstr>
      <vt:lpstr>Τhe artificial intelligence structure</vt:lpstr>
      <vt:lpstr>Τhe artificial intelligence structure</vt:lpstr>
      <vt:lpstr>Machine Learning </vt:lpstr>
      <vt:lpstr>Machine Learning </vt:lpstr>
      <vt:lpstr>Διαφάνεια 6</vt:lpstr>
      <vt:lpstr>Neural Networks (non-deep structure)</vt:lpstr>
      <vt:lpstr>Neural Networks (deep structure)</vt:lpstr>
      <vt:lpstr>Neurons </vt:lpstr>
      <vt:lpstr>Neurons, weights and bias</vt:lpstr>
      <vt:lpstr>Weight VS Bias</vt:lpstr>
      <vt:lpstr>Activation Function</vt:lpstr>
      <vt:lpstr>Training (loss function) </vt:lpstr>
      <vt:lpstr>Training (loss function &amp; learning rate) </vt:lpstr>
      <vt:lpstr>Training (epoch &amp; batch size) </vt:lpstr>
      <vt:lpstr>Supervised Vs Unsupervised learning </vt:lpstr>
      <vt:lpstr>Types of Neural Networks </vt:lpstr>
      <vt:lpstr>Classification VS Segmentation </vt:lpstr>
      <vt:lpstr>Classification VS Segmentation </vt:lpstr>
      <vt:lpstr>Διαφάνεια 20</vt:lpstr>
      <vt:lpstr>Max pooling   </vt:lpstr>
      <vt:lpstr>Normalization</vt:lpstr>
      <vt:lpstr>Triangle Point Picking</vt:lpstr>
      <vt:lpstr>Triangle Point Picking  </vt:lpstr>
      <vt:lpstr>Nearest neighbor</vt:lpstr>
      <vt:lpstr>Nearest neighbor  </vt:lpstr>
      <vt:lpstr>Manhattan distance </vt:lpstr>
      <vt:lpstr>Διαφάνεια 28</vt:lpstr>
      <vt:lpstr>Inductive bias or learning bias</vt:lpstr>
      <vt:lpstr>Classifier Performance and Dimensionality </vt:lpstr>
      <vt:lpstr>Euclidean data Vs Non-Euclidean data </vt:lpstr>
      <vt:lpstr>Διαφάνεια 32</vt:lpstr>
      <vt:lpstr>CNN</vt:lpstr>
      <vt:lpstr>CNN</vt:lpstr>
      <vt:lpstr>CNN</vt:lpstr>
      <vt:lpstr>CNN</vt:lpstr>
      <vt:lpstr>CNN</vt:lpstr>
      <vt:lpstr>CNN</vt:lpstr>
      <vt:lpstr>Graph Neural Networks </vt:lpstr>
      <vt:lpstr>Graph Neural Networks </vt:lpstr>
      <vt:lpstr>Recurrent Neural Networks </vt:lpstr>
      <vt:lpstr>Recurrent Neural Networks </vt:lpstr>
      <vt:lpstr>Διαφάνεια 43</vt:lpstr>
      <vt:lpstr>Διαφάνεια 44</vt:lpstr>
      <vt:lpstr>PointNet Architecture (1/4)</vt:lpstr>
      <vt:lpstr>PointNet, global feature vector</vt:lpstr>
      <vt:lpstr>PointNet Architecture (2/4)</vt:lpstr>
      <vt:lpstr>Transformation matrix</vt:lpstr>
      <vt:lpstr>PointNet Architecture (3/4)</vt:lpstr>
      <vt:lpstr>PointNet Architecture (4/4) </vt:lpstr>
      <vt:lpstr>PointNet Segmentation</vt:lpstr>
      <vt:lpstr>Διαφάνεια 52</vt:lpstr>
      <vt:lpstr>MeshNet Architecture </vt:lpstr>
      <vt:lpstr>MeshNet</vt:lpstr>
      <vt:lpstr>MeshNet Architecture </vt:lpstr>
      <vt:lpstr>MeshNet Architecture </vt:lpstr>
      <vt:lpstr>Διαφάνεια 57</vt:lpstr>
      <vt:lpstr>Tensorflow</vt:lpstr>
      <vt:lpstr>Keras</vt:lpstr>
      <vt:lpstr>Scikit-learn </vt:lpstr>
      <vt:lpstr>Διαφάνεια 61</vt:lpstr>
      <vt:lpstr>Dataset https://modelnet.cs.princeton.edu/</vt:lpstr>
      <vt:lpstr>Libraries</vt:lpstr>
      <vt:lpstr>from Python to web </vt:lpstr>
      <vt:lpstr>Our Demo webpage https://medialab.hmu.gr/minipages/3DRtree/LowPolyRoom/</vt:lpstr>
      <vt:lpstr>Our Demo webpage https://medialab.hmu.gr/minipages/3DRtree/LowPolyRoom/</vt:lpstr>
      <vt:lpstr>Our Demo webpage https://medialab.hmu.gr/minipages/3DRtree/LowPolyRoom/</vt:lpstr>
      <vt:lpstr>Our Demo webpage https://medialab.hmu.gr/minipages/3DRtree/LowPolyRoom/</vt:lpstr>
      <vt:lpstr>Διαφάνεια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2</cp:revision>
  <dcterms:created xsi:type="dcterms:W3CDTF">2022-09-19T18:06:01Z</dcterms:created>
  <dcterms:modified xsi:type="dcterms:W3CDTF">2022-11-03T12:39:03Z</dcterms:modified>
</cp:coreProperties>
</file>